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8"/>
  </p:notesMasterIdLst>
  <p:handoutMasterIdLst>
    <p:handoutMasterId r:id="rId39"/>
  </p:handoutMasterIdLst>
  <p:sldIdLst>
    <p:sldId id="256" r:id="rId2"/>
    <p:sldId id="261" r:id="rId3"/>
    <p:sldId id="262" r:id="rId4"/>
    <p:sldId id="263" r:id="rId5"/>
    <p:sldId id="264" r:id="rId6"/>
    <p:sldId id="265" r:id="rId7"/>
    <p:sldId id="266" r:id="rId8"/>
    <p:sldId id="267" r:id="rId9"/>
    <p:sldId id="257" r:id="rId10"/>
    <p:sldId id="258" r:id="rId11"/>
    <p:sldId id="259" r:id="rId12"/>
    <p:sldId id="260"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7084AA52-458D-4BC8-8D01-3CCA4A9874C0}" type="datetimeFigureOut">
              <a:rPr lang="en-US" smtClean="0"/>
              <a:pPr/>
              <a:t>4/7/2015</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2F8003C1-C46B-4FDA-BAC9-75FE3C6CF89F}" type="slidenum">
              <a:rPr lang="en-US" smtClean="0"/>
              <a:pPr/>
              <a:t>‹#›</a:t>
            </a:fld>
            <a:endParaRPr lang="en-US"/>
          </a:p>
        </p:txBody>
      </p:sp>
    </p:spTree>
    <p:extLst>
      <p:ext uri="{BB962C8B-B14F-4D97-AF65-F5344CB8AC3E}">
        <p14:creationId xmlns="" xmlns:p14="http://schemas.microsoft.com/office/powerpoint/2010/main" val="1402556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AB78F1D7-D785-4555-9B36-0A6DF1A2F978}" type="datetimeFigureOut">
              <a:rPr lang="en-US" smtClean="0"/>
              <a:pPr/>
              <a:t>4/7/2015</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3F8C0EF4-A391-4B36-BE25-530038928F6C}" type="slidenum">
              <a:rPr lang="en-US" smtClean="0"/>
              <a:pPr/>
              <a:t>‹#›</a:t>
            </a:fld>
            <a:endParaRPr lang="en-US"/>
          </a:p>
        </p:txBody>
      </p:sp>
    </p:spTree>
    <p:extLst>
      <p:ext uri="{BB962C8B-B14F-4D97-AF65-F5344CB8AC3E}">
        <p14:creationId xmlns="" xmlns:p14="http://schemas.microsoft.com/office/powerpoint/2010/main" val="1588320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C9028C8-372D-47A3-9594-BC86DBB7486C}" type="datetime1">
              <a:rPr lang="en-US" smtClean="0"/>
              <a:pPr/>
              <a:t>4/7/2015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EC6F3CE-C1AC-45ED-A3FA-EADE50495A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456460-408B-4945-82D3-6BB17CC09A40}" type="datetime1">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C6F3CE-C1AC-45ED-A3FA-EADE50495A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E6CB1F-B235-483A-936C-B00925DF1FE6}" type="datetime1">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C6F3CE-C1AC-45ED-A3FA-EADE50495A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A17894-6ABC-4B97-9B3C-14A1F21D8554}" type="datetime1">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C6F3CE-C1AC-45ED-A3FA-EADE50495A9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320834E-F3CD-45C1-8563-91D741D75492}" type="datetime1">
              <a:rPr lang="en-US" smtClean="0"/>
              <a:pPr/>
              <a:t>4/7/2015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C6F3CE-C1AC-45ED-A3FA-EADE50495A9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FB12CAF-9DB0-465F-A4DF-D6EB3DDF7B6C}" type="datetime1">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EC6F3CE-C1AC-45ED-A3FA-EADE50495A9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B0AF8C8-9424-47BD-B659-055070967830}" type="datetime1">
              <a:rPr lang="en-US" smtClean="0"/>
              <a:pPr/>
              <a:t>4/7/2015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EC6F3CE-C1AC-45ED-A3FA-EADE50495A9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77D5FC7-DCAF-4DA1-B859-FC3F31E4F374}" type="datetime1">
              <a:rPr lang="en-US" smtClean="0"/>
              <a:pPr/>
              <a:t>4/7/2015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EC6F3CE-C1AC-45ED-A3FA-EADE50495A9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3682D5B-E30B-4E69-A59C-09153F755ED5}" type="datetime1">
              <a:rPr lang="en-US" smtClean="0"/>
              <a:pPr/>
              <a:t>4/7/2015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EC6F3CE-C1AC-45ED-A3FA-EADE50495A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7E423C6-876D-4DE1-A6F8-C1273276C18A}" type="datetime1">
              <a:rPr lang="en-US" smtClean="0"/>
              <a:pPr/>
              <a:t>4/7/2015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EC6F3CE-C1AC-45ED-A3FA-EADE50495A9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E4E4014-94D5-49A9-A9DA-D161BDF8EAB3}" type="datetime1">
              <a:rPr lang="en-US" smtClean="0"/>
              <a:pPr/>
              <a:t>4/7/2015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EC6F3CE-C1AC-45ED-A3FA-EADE50495A9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9044794-1796-47AC-B346-B25D11A2CA49}" type="datetime1">
              <a:rPr lang="en-US" smtClean="0"/>
              <a:pPr/>
              <a:t>4/7/2015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EC6F3CE-C1AC-45ED-A3FA-EADE50495A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lvl="0"/>
            <a:r>
              <a:rPr lang="en-US" dirty="0"/>
              <a:t>Code of ethics in Social Work</a:t>
            </a:r>
            <a:br>
              <a:rPr lang="en-US" dirty="0"/>
            </a:br>
            <a:endParaRPr lang="en-US"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
        <p:nvSpPr>
          <p:cNvPr id="4" name="Date Placeholder 3"/>
          <p:cNvSpPr>
            <a:spLocks noGrp="1"/>
          </p:cNvSpPr>
          <p:nvPr>
            <p:ph type="dt" sz="half" idx="10"/>
          </p:nvPr>
        </p:nvSpPr>
        <p:spPr/>
        <p:txBody>
          <a:bodyPr/>
          <a:lstStyle/>
          <a:p>
            <a:fld id="{6554BFDB-53E1-4E72-AAE8-71218DCF4C18}"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a:t>
            </a:fld>
            <a:endParaRPr lang="en-US"/>
          </a:p>
        </p:txBody>
      </p:sp>
    </p:spTree>
    <p:extLst>
      <p:ext uri="{BB962C8B-B14F-4D97-AF65-F5344CB8AC3E}">
        <p14:creationId xmlns="" xmlns:p14="http://schemas.microsoft.com/office/powerpoint/2010/main" val="313359224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a:t>A </a:t>
            </a:r>
            <a:r>
              <a:rPr lang="en-US" b="1" dirty="0"/>
              <a:t>code of conduct</a:t>
            </a:r>
            <a:r>
              <a:rPr lang="en-US" dirty="0"/>
              <a:t> is a set of </a:t>
            </a:r>
            <a:r>
              <a:rPr lang="en-US" dirty="0" smtClean="0"/>
              <a:t>rules </a:t>
            </a:r>
            <a:r>
              <a:rPr lang="en-US" dirty="0"/>
              <a:t>outlining the responsibilities of or proper practices for an individual, party or organization. Related </a:t>
            </a:r>
            <a:r>
              <a:rPr lang="en-US" dirty="0" smtClean="0"/>
              <a:t>concepts </a:t>
            </a:r>
            <a:r>
              <a:rPr lang="en-US" dirty="0"/>
              <a:t>include </a:t>
            </a:r>
            <a:r>
              <a:rPr lang="en-US" dirty="0" smtClean="0"/>
              <a:t>ethical codes and honor codes.</a:t>
            </a:r>
            <a:endParaRPr lang="en-US" dirty="0"/>
          </a:p>
          <a:p>
            <a:pPr marL="0" indent="0" algn="just">
              <a:buNone/>
            </a:pPr>
            <a:r>
              <a:rPr lang="en-US" dirty="0"/>
              <a:t>In its 2007 International Good Practice Guidance, "Defining and Developing an Effective Code of Conduct for Organizations", the International Federation of Accountants provided the following working definition</a:t>
            </a:r>
            <a:r>
              <a:rPr lang="en-US" dirty="0" smtClean="0"/>
              <a:t>:</a:t>
            </a:r>
            <a:endParaRPr lang="en-US" dirty="0"/>
          </a:p>
        </p:txBody>
      </p:sp>
      <p:sp>
        <p:nvSpPr>
          <p:cNvPr id="4" name="Date Placeholder 3"/>
          <p:cNvSpPr>
            <a:spLocks noGrp="1"/>
          </p:cNvSpPr>
          <p:nvPr>
            <p:ph type="dt" sz="half" idx="10"/>
          </p:nvPr>
        </p:nvSpPr>
        <p:spPr/>
        <p:txBody>
          <a:bodyPr/>
          <a:lstStyle/>
          <a:p>
            <a:fld id="{75E920C0-C032-46CF-BCD5-40838D402EEE}"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10</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840588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just">
              <a:buNone/>
            </a:pPr>
            <a:r>
              <a:rPr lang="en-US" i="1" dirty="0" smtClean="0"/>
              <a:t>"Principles, values, standards, or rules of behavior that guide the decisions, procedures and systems of an organization in a way that (a) contributes to the welfare of its key stakeholders, and (b) respects the rights of all citizens affected by its operations.”</a:t>
            </a:r>
            <a:endParaRPr lang="en-US" dirty="0" smtClean="0"/>
          </a:p>
          <a:p>
            <a:pPr marL="0" indent="0" algn="just">
              <a:buNone/>
            </a:pPr>
            <a:r>
              <a:rPr lang="en-US" dirty="0" smtClean="0"/>
              <a:t>“A written set of guidelines issued by an organization to its workers and management to help them conduct their actions in accordance with its primary values and ethical standards.”</a:t>
            </a:r>
            <a:r>
              <a:rPr lang="en-US" dirty="0"/>
              <a:t/>
            </a:r>
            <a:br>
              <a:rPr lang="en-US" dirty="0"/>
            </a:br>
            <a:r>
              <a:rPr lang="en-US" dirty="0"/>
              <a:t/>
            </a:r>
            <a:br>
              <a:rPr lang="en-US" dirty="0"/>
            </a:br>
            <a:endParaRPr lang="en-US" dirty="0"/>
          </a:p>
          <a:p>
            <a:pPr marL="0" indent="0">
              <a:buNone/>
            </a:pPr>
            <a:endParaRPr lang="en-US" dirty="0"/>
          </a:p>
        </p:txBody>
      </p:sp>
      <p:sp>
        <p:nvSpPr>
          <p:cNvPr id="4" name="Date Placeholder 3"/>
          <p:cNvSpPr>
            <a:spLocks noGrp="1"/>
          </p:cNvSpPr>
          <p:nvPr>
            <p:ph type="dt" sz="half" idx="10"/>
          </p:nvPr>
        </p:nvSpPr>
        <p:spPr/>
        <p:txBody>
          <a:bodyPr/>
          <a:lstStyle/>
          <a:p>
            <a:fld id="{76E42198-4BD7-41C2-BA7C-11759BC266D6}"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11</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1355714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 xmlns:p14="http://schemas.microsoft.com/office/powerpoint/2010/main" val="2825290151"/>
              </p:ext>
            </p:extLst>
          </p:nvPr>
        </p:nvGraphicFramePr>
        <p:xfrm>
          <a:off x="457200" y="1600200"/>
          <a:ext cx="8229600" cy="5029200"/>
        </p:xfrm>
        <a:graphic>
          <a:graphicData uri="http://schemas.openxmlformats.org/drawingml/2006/table">
            <a:tbl>
              <a:tblPr>
                <a:tableStyleId>{5940675A-B579-460E-94D1-54222C63F5DA}</a:tableStyleId>
              </a:tblPr>
              <a:tblGrid>
                <a:gridCol w="3962400"/>
                <a:gridCol w="4267200"/>
              </a:tblGrid>
              <a:tr h="152401">
                <a:tc gridSpan="2">
                  <a:txBody>
                    <a:bodyPr/>
                    <a:lstStyle/>
                    <a:p>
                      <a:pPr algn="ctr"/>
                      <a:endParaRPr lang="en-US" b="1" dirty="0">
                        <a:solidFill>
                          <a:srgbClr val="000000"/>
                        </a:solidFill>
                        <a:effectLst/>
                      </a:endParaRPr>
                    </a:p>
                  </a:txBody>
                  <a:tcPr anchor="ctr"/>
                </a:tc>
                <a:tc hMerge="1">
                  <a:txBody>
                    <a:bodyPr/>
                    <a:lstStyle/>
                    <a:p>
                      <a:endParaRPr lang="en-US"/>
                    </a:p>
                  </a:txBody>
                  <a:tcPr/>
                </a:tc>
              </a:tr>
              <a:tr h="518160">
                <a:tc>
                  <a:txBody>
                    <a:bodyPr/>
                    <a:lstStyle/>
                    <a:p>
                      <a:pPr algn="l"/>
                      <a:r>
                        <a:rPr lang="en-US" sz="2000" dirty="0">
                          <a:effectLst/>
                          <a:latin typeface="Times New Roman" pitchFamily="18" charset="0"/>
                          <a:cs typeface="Times New Roman" pitchFamily="18" charset="0"/>
                        </a:rPr>
                        <a:t>Formation</a:t>
                      </a:r>
                    </a:p>
                  </a:txBody>
                  <a:tcPr anchor="ctr"/>
                </a:tc>
                <a:tc>
                  <a:txBody>
                    <a:bodyPr/>
                    <a:lstStyle/>
                    <a:p>
                      <a:r>
                        <a:rPr lang="en-US" sz="2000">
                          <a:latin typeface="Times New Roman" pitchFamily="18" charset="0"/>
                          <a:cs typeface="Times New Roman" pitchFamily="18" charset="0"/>
                        </a:rPr>
                        <a:t>1955</a:t>
                      </a:r>
                    </a:p>
                  </a:txBody>
                  <a:tcPr anchor="ctr"/>
                </a:tc>
              </a:tr>
              <a:tr h="518160">
                <a:tc>
                  <a:txBody>
                    <a:bodyPr/>
                    <a:lstStyle/>
                    <a:p>
                      <a:pPr algn="l"/>
                      <a:r>
                        <a:rPr lang="en-US" sz="2000" dirty="0">
                          <a:effectLst/>
                          <a:latin typeface="Times New Roman" pitchFamily="18" charset="0"/>
                          <a:cs typeface="Times New Roman" pitchFamily="18" charset="0"/>
                        </a:rPr>
                        <a:t>Type</a:t>
                      </a:r>
                    </a:p>
                  </a:txBody>
                  <a:tcPr anchor="ctr"/>
                </a:tc>
                <a:tc>
                  <a:txBody>
                    <a:bodyPr/>
                    <a:lstStyle/>
                    <a:p>
                      <a:r>
                        <a:rPr lang="en-US" sz="2000" dirty="0">
                          <a:latin typeface="Times New Roman" pitchFamily="18" charset="0"/>
                          <a:cs typeface="Times New Roman" pitchFamily="18" charset="0"/>
                        </a:rPr>
                        <a:t>P</a:t>
                      </a:r>
                      <a:r>
                        <a:rPr lang="en-US" sz="2000" dirty="0" smtClean="0">
                          <a:latin typeface="Times New Roman" pitchFamily="18" charset="0"/>
                          <a:cs typeface="Times New Roman" pitchFamily="18" charset="0"/>
                        </a:rPr>
                        <a:t>rofessional </a:t>
                      </a:r>
                      <a:r>
                        <a:rPr lang="en-US" sz="2000" dirty="0">
                          <a:latin typeface="Times New Roman" pitchFamily="18" charset="0"/>
                          <a:cs typeface="Times New Roman" pitchFamily="18" charset="0"/>
                        </a:rPr>
                        <a:t>A</a:t>
                      </a:r>
                      <a:r>
                        <a:rPr lang="en-US" sz="2000" dirty="0" smtClean="0">
                          <a:latin typeface="Times New Roman" pitchFamily="18" charset="0"/>
                          <a:cs typeface="Times New Roman" pitchFamily="18" charset="0"/>
                        </a:rPr>
                        <a:t>ssociation</a:t>
                      </a:r>
                      <a:endParaRPr lang="en-US" sz="2000" dirty="0">
                        <a:latin typeface="Times New Roman" pitchFamily="18" charset="0"/>
                        <a:cs typeface="Times New Roman" pitchFamily="18" charset="0"/>
                      </a:endParaRPr>
                    </a:p>
                  </a:txBody>
                  <a:tcPr anchor="ctr"/>
                </a:tc>
              </a:tr>
              <a:tr h="518160">
                <a:tc>
                  <a:txBody>
                    <a:bodyPr/>
                    <a:lstStyle/>
                    <a:p>
                      <a:pPr algn="l"/>
                      <a:r>
                        <a:rPr lang="en-US" sz="2000" dirty="0">
                          <a:effectLst/>
                          <a:latin typeface="Times New Roman" pitchFamily="18" charset="0"/>
                          <a:cs typeface="Times New Roman" pitchFamily="18" charset="0"/>
                        </a:rPr>
                        <a:t>Headquarters</a:t>
                      </a:r>
                    </a:p>
                  </a:txBody>
                  <a:tcPr anchor="ctr"/>
                </a:tc>
                <a:tc>
                  <a:txBody>
                    <a:bodyPr/>
                    <a:lstStyle/>
                    <a:p>
                      <a:r>
                        <a:rPr lang="en-US" sz="2000" dirty="0">
                          <a:latin typeface="Times New Roman" pitchFamily="18" charset="0"/>
                          <a:cs typeface="Times New Roman" pitchFamily="18" charset="0"/>
                        </a:rPr>
                        <a:t>Washington, DC</a:t>
                      </a:r>
                    </a:p>
                  </a:txBody>
                  <a:tcPr anchor="ctr"/>
                </a:tc>
              </a:tr>
              <a:tr h="518160">
                <a:tc>
                  <a:txBody>
                    <a:bodyPr/>
                    <a:lstStyle/>
                    <a:p>
                      <a:pPr algn="l"/>
                      <a:r>
                        <a:rPr lang="en-US" sz="2000" dirty="0">
                          <a:effectLst/>
                          <a:latin typeface="Times New Roman" pitchFamily="18" charset="0"/>
                          <a:cs typeface="Times New Roman" pitchFamily="18" charset="0"/>
                        </a:rPr>
                        <a:t>Location</a:t>
                      </a:r>
                    </a:p>
                  </a:txBody>
                  <a:tcPr anchor="ctr"/>
                </a:tc>
                <a:tc>
                  <a:txBody>
                    <a:bodyPr/>
                    <a:lstStyle/>
                    <a:p>
                      <a:r>
                        <a:rPr lang="en-US" sz="2000">
                          <a:latin typeface="Times New Roman" pitchFamily="18" charset="0"/>
                          <a:cs typeface="Times New Roman" pitchFamily="18" charset="0"/>
                        </a:rPr>
                        <a:t>United States</a:t>
                      </a:r>
                    </a:p>
                  </a:txBody>
                  <a:tcPr anchor="ctr"/>
                </a:tc>
              </a:tr>
              <a:tr h="518160">
                <a:tc>
                  <a:txBody>
                    <a:bodyPr/>
                    <a:lstStyle/>
                    <a:p>
                      <a:pPr algn="l"/>
                      <a:r>
                        <a:rPr lang="en-US" sz="2000" dirty="0">
                          <a:effectLst/>
                          <a:latin typeface="Times New Roman" pitchFamily="18" charset="0"/>
                          <a:cs typeface="Times New Roman" pitchFamily="18" charset="0"/>
                        </a:rPr>
                        <a:t>Membership</a:t>
                      </a:r>
                    </a:p>
                  </a:txBody>
                  <a:tcPr anchor="ctr"/>
                </a:tc>
                <a:tc>
                  <a:txBody>
                    <a:bodyPr/>
                    <a:lstStyle/>
                    <a:p>
                      <a:r>
                        <a:rPr lang="en-US" sz="2000" dirty="0">
                          <a:latin typeface="Times New Roman" pitchFamily="18" charset="0"/>
                          <a:cs typeface="Times New Roman" pitchFamily="18" charset="0"/>
                        </a:rPr>
                        <a:t>150,000</a:t>
                      </a:r>
                    </a:p>
                  </a:txBody>
                  <a:tcPr anchor="ctr"/>
                </a:tc>
              </a:tr>
              <a:tr h="518160">
                <a:tc>
                  <a:txBody>
                    <a:bodyPr/>
                    <a:lstStyle/>
                    <a:p>
                      <a:pPr algn="l"/>
                      <a:r>
                        <a:rPr lang="en-US" sz="2000" dirty="0">
                          <a:effectLst/>
                          <a:latin typeface="Times New Roman" pitchFamily="18" charset="0"/>
                          <a:cs typeface="Times New Roman" pitchFamily="18" charset="0"/>
                        </a:rPr>
                        <a:t>Official languages</a:t>
                      </a:r>
                    </a:p>
                  </a:txBody>
                  <a:tcPr anchor="ctr"/>
                </a:tc>
                <a:tc>
                  <a:txBody>
                    <a:bodyPr/>
                    <a:lstStyle/>
                    <a:p>
                      <a:r>
                        <a:rPr lang="en-US" sz="2000" dirty="0">
                          <a:latin typeface="Times New Roman" pitchFamily="18" charset="0"/>
                          <a:cs typeface="Times New Roman" pitchFamily="18" charset="0"/>
                        </a:rPr>
                        <a:t>English</a:t>
                      </a:r>
                    </a:p>
                  </a:txBody>
                  <a:tcPr anchor="ctr"/>
                </a:tc>
              </a:tr>
              <a:tr h="518160">
                <a:tc>
                  <a:txBody>
                    <a:bodyPr/>
                    <a:lstStyle/>
                    <a:p>
                      <a:pPr algn="l"/>
                      <a:r>
                        <a:rPr lang="en-US" sz="2000" dirty="0">
                          <a:effectLst/>
                          <a:latin typeface="Times New Roman" pitchFamily="18" charset="0"/>
                          <a:cs typeface="Times New Roman" pitchFamily="18" charset="0"/>
                        </a:rPr>
                        <a:t>Board President</a:t>
                      </a:r>
                    </a:p>
                  </a:txBody>
                  <a:tcPr anchor="ctr"/>
                </a:tc>
                <a:tc>
                  <a:txBody>
                    <a:bodyPr/>
                    <a:lstStyle/>
                    <a:p>
                      <a:r>
                        <a:rPr lang="en-US" sz="2000" dirty="0" err="1">
                          <a:latin typeface="Times New Roman" pitchFamily="18" charset="0"/>
                          <a:cs typeface="Times New Roman" pitchFamily="18" charset="0"/>
                        </a:rPr>
                        <a:t>Jeane</a:t>
                      </a:r>
                      <a:r>
                        <a:rPr lang="en-US" sz="2000" dirty="0">
                          <a:latin typeface="Times New Roman" pitchFamily="18" charset="0"/>
                          <a:cs typeface="Times New Roman" pitchFamily="18" charset="0"/>
                        </a:rPr>
                        <a:t> W. </a:t>
                      </a:r>
                      <a:r>
                        <a:rPr lang="en-US" sz="2000" dirty="0" err="1">
                          <a:latin typeface="Times New Roman" pitchFamily="18" charset="0"/>
                          <a:cs typeface="Times New Roman" pitchFamily="18" charset="0"/>
                        </a:rPr>
                        <a:t>Anastas</a:t>
                      </a:r>
                      <a:endParaRPr lang="en-US" sz="2000" dirty="0">
                        <a:latin typeface="Times New Roman" pitchFamily="18" charset="0"/>
                        <a:cs typeface="Times New Roman" pitchFamily="18" charset="0"/>
                      </a:endParaRPr>
                    </a:p>
                  </a:txBody>
                  <a:tcPr anchor="ctr"/>
                </a:tc>
              </a:tr>
              <a:tr h="518160">
                <a:tc>
                  <a:txBody>
                    <a:bodyPr/>
                    <a:lstStyle/>
                    <a:p>
                      <a:pPr algn="l"/>
                      <a:r>
                        <a:rPr lang="en-US" sz="2000" dirty="0">
                          <a:effectLst/>
                          <a:latin typeface="Times New Roman" pitchFamily="18" charset="0"/>
                          <a:cs typeface="Times New Roman" pitchFamily="18" charset="0"/>
                        </a:rPr>
                        <a:t>Key people</a:t>
                      </a:r>
                    </a:p>
                  </a:txBody>
                  <a:tcPr anchor="ctr"/>
                </a:tc>
                <a:tc>
                  <a:txBody>
                    <a:bodyPr/>
                    <a:lstStyle/>
                    <a:p>
                      <a:r>
                        <a:rPr lang="pt-BR" sz="2000" dirty="0">
                          <a:latin typeface="Times New Roman" pitchFamily="18" charset="0"/>
                          <a:cs typeface="Times New Roman" pitchFamily="18" charset="0"/>
                        </a:rPr>
                        <a:t>Elizabeth J Clark, Executive Director</a:t>
                      </a:r>
                    </a:p>
                  </a:txBody>
                  <a:tcPr anchor="ctr"/>
                </a:tc>
              </a:tr>
              <a:tr h="518160">
                <a:tc>
                  <a:txBody>
                    <a:bodyPr/>
                    <a:lstStyle/>
                    <a:p>
                      <a:pPr algn="l"/>
                      <a:r>
                        <a:rPr lang="en-US" sz="2000" dirty="0">
                          <a:effectLst/>
                          <a:latin typeface="Times New Roman" pitchFamily="18" charset="0"/>
                          <a:cs typeface="Times New Roman" pitchFamily="18" charset="0"/>
                        </a:rPr>
                        <a:t>Website</a:t>
                      </a:r>
                    </a:p>
                  </a:txBody>
                  <a:tcPr anchor="ctr"/>
                </a:tc>
                <a:tc>
                  <a:txBody>
                    <a:bodyPr/>
                    <a:lstStyle/>
                    <a:p>
                      <a:r>
                        <a:rPr lang="en-US" sz="2000" dirty="0">
                          <a:latin typeface="Times New Roman" pitchFamily="18" charset="0"/>
                          <a:cs typeface="Times New Roman" pitchFamily="18" charset="0"/>
                        </a:rPr>
                        <a:t>www.naswdc.org</a:t>
                      </a:r>
                    </a:p>
                  </a:txBody>
                  <a:tcPr anchor="ctr"/>
                </a:tc>
              </a:tr>
            </a:tbl>
          </a:graphicData>
        </a:graphic>
      </p:graphicFrame>
      <p:sp>
        <p:nvSpPr>
          <p:cNvPr id="4" name="Date Placeholder 3"/>
          <p:cNvSpPr>
            <a:spLocks noGrp="1"/>
          </p:cNvSpPr>
          <p:nvPr>
            <p:ph type="dt" sz="half" idx="10"/>
          </p:nvPr>
        </p:nvSpPr>
        <p:spPr/>
        <p:txBody>
          <a:bodyPr/>
          <a:lstStyle/>
          <a:p>
            <a:fld id="{E31BD77C-3B6C-4342-89D2-04BFEA7C03AC}"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12</a:t>
            </a:fld>
            <a:endParaRPr lang="en-US"/>
          </a:p>
        </p:txBody>
      </p:sp>
      <p:sp>
        <p:nvSpPr>
          <p:cNvPr id="2" name="Title 1"/>
          <p:cNvSpPr>
            <a:spLocks noGrp="1"/>
          </p:cNvSpPr>
          <p:nvPr>
            <p:ph type="title"/>
          </p:nvPr>
        </p:nvSpPr>
        <p:spPr/>
        <p:txBody>
          <a:bodyPr>
            <a:noAutofit/>
          </a:bodyPr>
          <a:lstStyle/>
          <a:p>
            <a:pPr algn="ctr"/>
            <a:r>
              <a:rPr lang="en-US" sz="3600" b="1" dirty="0" smtClean="0">
                <a:solidFill>
                  <a:srgbClr val="000000"/>
                </a:solidFill>
                <a:effectLst/>
              </a:rPr>
              <a:t>National Association of Social Workers</a:t>
            </a:r>
            <a:br>
              <a:rPr lang="en-US" sz="3600" b="1" dirty="0" smtClean="0">
                <a:solidFill>
                  <a:srgbClr val="000000"/>
                </a:solidFill>
                <a:effectLst/>
              </a:rPr>
            </a:br>
            <a:endParaRPr lang="en-US" sz="3600" dirty="0"/>
          </a:p>
        </p:txBody>
      </p:sp>
    </p:spTree>
    <p:extLst>
      <p:ext uri="{BB962C8B-B14F-4D97-AF65-F5344CB8AC3E}">
        <p14:creationId xmlns="" xmlns:p14="http://schemas.microsoft.com/office/powerpoint/2010/main" val="3130610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919472"/>
          </a:xfrm>
        </p:spPr>
        <p:txBody>
          <a:bodyPr>
            <a:normAutofit fontScale="85000" lnSpcReduction="10000"/>
          </a:bodyPr>
          <a:lstStyle/>
          <a:p>
            <a:pPr marL="0" indent="0" algn="just">
              <a:buNone/>
            </a:pPr>
            <a:r>
              <a:rPr lang="en-US" dirty="0"/>
              <a:t>The following ethical standards are relevant to the professional activities of all social workers. These standards </a:t>
            </a:r>
            <a:r>
              <a:rPr lang="en-US" dirty="0" smtClean="0"/>
              <a:t>are </a:t>
            </a:r>
          </a:p>
          <a:p>
            <a:pPr marL="514350" indent="-514350" algn="just">
              <a:buAutoNum type="arabicParenBoth"/>
            </a:pPr>
            <a:r>
              <a:rPr lang="en-US" dirty="0" smtClean="0"/>
              <a:t>Social </a:t>
            </a:r>
            <a:r>
              <a:rPr lang="en-US" dirty="0"/>
              <a:t>workers’ ethical </a:t>
            </a:r>
            <a:r>
              <a:rPr lang="en-US" dirty="0" smtClean="0"/>
              <a:t>(Moral) responsibilities </a:t>
            </a:r>
            <a:r>
              <a:rPr lang="en-US" dirty="0"/>
              <a:t>to </a:t>
            </a:r>
            <a:r>
              <a:rPr lang="en-US" dirty="0" smtClean="0"/>
              <a:t>clients </a:t>
            </a:r>
          </a:p>
          <a:p>
            <a:pPr marL="514350" indent="-514350" algn="just">
              <a:buAutoNum type="arabicParenBoth"/>
            </a:pPr>
            <a:r>
              <a:rPr lang="en-US" dirty="0" smtClean="0"/>
              <a:t>Social </a:t>
            </a:r>
            <a:r>
              <a:rPr lang="en-US" dirty="0"/>
              <a:t>workers’ ethical responsibilities to </a:t>
            </a:r>
            <a:r>
              <a:rPr lang="en-US" dirty="0" smtClean="0"/>
              <a:t>colleagues </a:t>
            </a:r>
          </a:p>
          <a:p>
            <a:pPr marL="514350" indent="-514350" algn="just">
              <a:buAutoNum type="arabicParenBoth"/>
            </a:pPr>
            <a:r>
              <a:rPr lang="en-US" dirty="0" smtClean="0"/>
              <a:t>Social </a:t>
            </a:r>
            <a:r>
              <a:rPr lang="en-US" dirty="0"/>
              <a:t>workers’ ethical responsibilities in practice </a:t>
            </a:r>
            <a:r>
              <a:rPr lang="en-US" dirty="0" smtClean="0"/>
              <a:t>settings </a:t>
            </a:r>
          </a:p>
          <a:p>
            <a:pPr marL="514350" indent="-514350" algn="just">
              <a:buAutoNum type="arabicParenBoth"/>
            </a:pPr>
            <a:r>
              <a:rPr lang="en-US" dirty="0" smtClean="0"/>
              <a:t>Social </a:t>
            </a:r>
            <a:r>
              <a:rPr lang="en-US" dirty="0"/>
              <a:t>workers’ ethical responsibilities as </a:t>
            </a:r>
            <a:r>
              <a:rPr lang="en-US" dirty="0" smtClean="0"/>
              <a:t>professionals</a:t>
            </a:r>
          </a:p>
          <a:p>
            <a:pPr marL="514350" indent="-514350" algn="just">
              <a:buAutoNum type="arabicParenBoth"/>
            </a:pPr>
            <a:r>
              <a:rPr lang="en-US" dirty="0" smtClean="0"/>
              <a:t>Social </a:t>
            </a:r>
            <a:r>
              <a:rPr lang="en-US" dirty="0"/>
              <a:t>workers’ ethical responsibilities to the social work </a:t>
            </a:r>
            <a:r>
              <a:rPr lang="en-US" dirty="0" smtClean="0"/>
              <a:t>profession </a:t>
            </a:r>
          </a:p>
          <a:p>
            <a:pPr marL="514350" indent="-514350" algn="just">
              <a:buAutoNum type="arabicParenBoth"/>
            </a:pPr>
            <a:r>
              <a:rPr lang="en-US" dirty="0" smtClean="0"/>
              <a:t>Social </a:t>
            </a:r>
            <a:r>
              <a:rPr lang="en-US" dirty="0"/>
              <a:t>workers’ ethical responsibilities to the </a:t>
            </a:r>
            <a:r>
              <a:rPr lang="en-US" dirty="0" smtClean="0"/>
              <a:t>society</a:t>
            </a:r>
            <a:r>
              <a:rPr lang="en-US" dirty="0"/>
              <a:t>. </a:t>
            </a:r>
          </a:p>
          <a:p>
            <a:pPr marL="0" indent="0">
              <a:buNone/>
            </a:pPr>
            <a:endParaRPr lang="en-US" dirty="0"/>
          </a:p>
        </p:txBody>
      </p:sp>
      <p:sp>
        <p:nvSpPr>
          <p:cNvPr id="4" name="Date Placeholder 3"/>
          <p:cNvSpPr>
            <a:spLocks noGrp="1"/>
          </p:cNvSpPr>
          <p:nvPr>
            <p:ph type="dt" sz="half" idx="10"/>
          </p:nvPr>
        </p:nvSpPr>
        <p:spPr/>
        <p:txBody>
          <a:bodyPr/>
          <a:lstStyle/>
          <a:p>
            <a:fld id="{848394C5-B609-4FF6-B771-6AC1C8C52550}"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13</a:t>
            </a:fld>
            <a:endParaRPr lang="en-US"/>
          </a:p>
        </p:txBody>
      </p:sp>
      <p:sp>
        <p:nvSpPr>
          <p:cNvPr id="2" name="Title 1"/>
          <p:cNvSpPr>
            <a:spLocks noGrp="1"/>
          </p:cNvSpPr>
          <p:nvPr>
            <p:ph type="title"/>
          </p:nvPr>
        </p:nvSpPr>
        <p:spPr/>
        <p:txBody>
          <a:bodyPr/>
          <a:lstStyle/>
          <a:p>
            <a:r>
              <a:rPr lang="en-US" dirty="0" smtClean="0"/>
              <a:t>NASW Code of Ethics</a:t>
            </a:r>
            <a:endParaRPr lang="en-US" dirty="0"/>
          </a:p>
        </p:txBody>
      </p:sp>
    </p:spTree>
    <p:extLst>
      <p:ext uri="{BB962C8B-B14F-4D97-AF65-F5344CB8AC3E}">
        <p14:creationId xmlns="" xmlns:p14="http://schemas.microsoft.com/office/powerpoint/2010/main" val="2959293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14350" indent="-514350">
              <a:buFont typeface="+mj-lt"/>
              <a:buAutoNum type="alphaLcPeriod"/>
            </a:pPr>
            <a:r>
              <a:rPr lang="en-US" sz="2400" b="1" dirty="0"/>
              <a:t>Primacy of Clients’ </a:t>
            </a:r>
            <a:r>
              <a:rPr lang="en-US" sz="2400" b="1" dirty="0" smtClean="0"/>
              <a:t>Interests</a:t>
            </a:r>
            <a:r>
              <a:rPr lang="en-US" sz="2400" dirty="0" smtClean="0"/>
              <a:t>: Social workers’ primary responsibility is to promote the well­being of clients. In general, clients’ interests are primary. </a:t>
            </a:r>
            <a:endParaRPr lang="en-US" sz="2400" dirty="0"/>
          </a:p>
          <a:p>
            <a:pPr marL="514350" indent="-514350">
              <a:buFont typeface="+mj-lt"/>
              <a:buAutoNum type="alphaLcPeriod"/>
            </a:pPr>
            <a:r>
              <a:rPr lang="en-US" sz="2400" b="1" dirty="0" smtClean="0"/>
              <a:t>Self-determination: </a:t>
            </a:r>
            <a:r>
              <a:rPr lang="en-US" sz="2400" dirty="0" smtClean="0"/>
              <a:t>Social </a:t>
            </a:r>
            <a:r>
              <a:rPr lang="en-US" sz="2400" dirty="0"/>
              <a:t>workers respect and promote the right of clients to </a:t>
            </a:r>
            <a:r>
              <a:rPr lang="en-US" sz="2400" dirty="0" smtClean="0"/>
              <a:t>self-determination </a:t>
            </a:r>
            <a:r>
              <a:rPr lang="en-US" sz="2400" dirty="0"/>
              <a:t>and assist clients in their efforts to identify and clarify their goals</a:t>
            </a:r>
            <a:r>
              <a:rPr lang="en-US" sz="2400" dirty="0" smtClean="0"/>
              <a:t>.</a:t>
            </a:r>
          </a:p>
          <a:p>
            <a:pPr marL="514350" indent="-514350">
              <a:buFont typeface="+mj-lt"/>
              <a:buAutoNum type="alphaLcPeriod"/>
            </a:pPr>
            <a:r>
              <a:rPr lang="en-US" sz="2400" b="1" dirty="0"/>
              <a:t>Informed Consent </a:t>
            </a:r>
            <a:r>
              <a:rPr lang="en-US" sz="2400" b="1" dirty="0" smtClean="0"/>
              <a:t>:</a:t>
            </a:r>
            <a:r>
              <a:rPr lang="en-US" sz="2400" dirty="0"/>
              <a:t>Social workers should provide services to clients only in the context of a professional relationship based, when appropriate, on valid informed consent. Social workers should provide clients with an opportunity to ask questions. </a:t>
            </a:r>
            <a:endParaRPr lang="en-US" sz="2400" dirty="0" smtClean="0"/>
          </a:p>
          <a:p>
            <a:pPr marL="514350" indent="-514350">
              <a:buFont typeface="+mj-lt"/>
              <a:buAutoNum type="alphaLcPeriod"/>
            </a:pPr>
            <a:r>
              <a:rPr lang="en-US" sz="2400" b="1" dirty="0"/>
              <a:t>Competence </a:t>
            </a:r>
            <a:r>
              <a:rPr lang="en-US" sz="2400" b="1" dirty="0" smtClean="0"/>
              <a:t>:</a:t>
            </a:r>
            <a:r>
              <a:rPr lang="en-US" sz="2400" dirty="0"/>
              <a:t>Social workers should provide services and represent themselves as competent only within the boundaries of their education, training, license, certification, consultation received, supervised experience, or other relevant professional experience. </a:t>
            </a:r>
          </a:p>
          <a:p>
            <a:pPr marL="0" indent="0">
              <a:buNone/>
            </a:pPr>
            <a:endParaRPr lang="en-US" sz="2400" dirty="0" smtClean="0"/>
          </a:p>
          <a:p>
            <a:pPr marL="514350" indent="-514350">
              <a:buFont typeface="+mj-lt"/>
              <a:buAutoNum type="alphaLcPeriod"/>
            </a:pPr>
            <a:endParaRPr lang="en-US" sz="2400" dirty="0"/>
          </a:p>
        </p:txBody>
      </p:sp>
      <p:sp>
        <p:nvSpPr>
          <p:cNvPr id="4" name="Date Placeholder 3"/>
          <p:cNvSpPr>
            <a:spLocks noGrp="1"/>
          </p:cNvSpPr>
          <p:nvPr>
            <p:ph type="dt" sz="half" idx="10"/>
          </p:nvPr>
        </p:nvSpPr>
        <p:spPr/>
        <p:txBody>
          <a:bodyPr/>
          <a:lstStyle/>
          <a:p>
            <a:fld id="{831629A8-72CD-4B44-949B-B8B91598E100}"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14</a:t>
            </a:fld>
            <a:endParaRPr lang="en-US"/>
          </a:p>
        </p:txBody>
      </p:sp>
      <p:sp>
        <p:nvSpPr>
          <p:cNvPr id="2" name="Title 1"/>
          <p:cNvSpPr>
            <a:spLocks noGrp="1"/>
          </p:cNvSpPr>
          <p:nvPr>
            <p:ph type="title"/>
          </p:nvPr>
        </p:nvSpPr>
        <p:spPr>
          <a:xfrm>
            <a:off x="228600" y="152400"/>
            <a:ext cx="8610600" cy="1371600"/>
          </a:xfrm>
        </p:spPr>
        <p:txBody>
          <a:bodyPr>
            <a:noAutofit/>
          </a:bodyPr>
          <a:lstStyle/>
          <a:p>
            <a:pPr algn="ctr"/>
            <a:r>
              <a:rPr lang="en-US" sz="2800" b="1" dirty="0"/>
              <a:t>1. SOCIAL </a:t>
            </a:r>
            <a:r>
              <a:rPr lang="en-US" sz="2800" b="1" dirty="0" smtClean="0"/>
              <a:t>WORKER’S </a:t>
            </a:r>
            <a:r>
              <a:rPr lang="en-US" sz="2800" b="1" dirty="0"/>
              <a:t>ETHICAL RESPONSIBILITIES TO CLIENTS </a:t>
            </a:r>
            <a:r>
              <a:rPr lang="en-US" sz="2800" dirty="0"/>
              <a:t/>
            </a:r>
            <a:br>
              <a:rPr lang="en-US" sz="2800" dirty="0"/>
            </a:br>
            <a:endParaRPr lang="en-US" sz="2800" dirty="0"/>
          </a:p>
        </p:txBody>
      </p:sp>
    </p:spTree>
    <p:extLst>
      <p:ext uri="{BB962C8B-B14F-4D97-AF65-F5344CB8AC3E}">
        <p14:creationId xmlns="" xmlns:p14="http://schemas.microsoft.com/office/powerpoint/2010/main" val="1106283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e.</a:t>
            </a:r>
            <a:r>
              <a:rPr lang="en-US" b="1" dirty="0"/>
              <a:t> </a:t>
            </a:r>
            <a:r>
              <a:rPr lang="en-US" sz="2800" b="1" dirty="0"/>
              <a:t>Cultural Competence and Social </a:t>
            </a:r>
            <a:r>
              <a:rPr lang="en-US" sz="2800" b="1" dirty="0" smtClean="0"/>
              <a:t>Diversity: </a:t>
            </a:r>
            <a:r>
              <a:rPr lang="en-US" sz="2800" dirty="0" smtClean="0"/>
              <a:t>Social </a:t>
            </a:r>
            <a:r>
              <a:rPr lang="en-US" sz="2800" dirty="0"/>
              <a:t>workers should understand culture and its function in human behavior and society, recognizing the strengths that exist in all cultures. </a:t>
            </a:r>
            <a:endParaRPr lang="en-US" sz="2800" dirty="0" smtClean="0"/>
          </a:p>
          <a:p>
            <a:pPr marL="0" indent="0" algn="just">
              <a:buNone/>
            </a:pPr>
            <a:r>
              <a:rPr lang="en-US" sz="2800" dirty="0" smtClean="0"/>
              <a:t>f. </a:t>
            </a:r>
            <a:r>
              <a:rPr lang="en-US" sz="2800" b="1" dirty="0" smtClean="0"/>
              <a:t>Conflicts </a:t>
            </a:r>
            <a:r>
              <a:rPr lang="en-US" sz="2800" b="1" dirty="0"/>
              <a:t>of Interest </a:t>
            </a:r>
            <a:r>
              <a:rPr lang="en-US" sz="2800" b="1" dirty="0" smtClean="0"/>
              <a:t>:</a:t>
            </a:r>
            <a:r>
              <a:rPr lang="en-US" sz="2800" dirty="0"/>
              <a:t>Social workers should be alert to and avoid conflicts of interest that interfere with the exercise of professional </a:t>
            </a:r>
            <a:r>
              <a:rPr lang="en-US" sz="2800" dirty="0" smtClean="0"/>
              <a:t>will </a:t>
            </a:r>
            <a:r>
              <a:rPr lang="en-US" sz="2800" dirty="0"/>
              <a:t>and impartial </a:t>
            </a:r>
            <a:r>
              <a:rPr lang="en-US" sz="2800" dirty="0" smtClean="0"/>
              <a:t>judgment.</a:t>
            </a:r>
            <a:r>
              <a:rPr lang="en-US" sz="2800" dirty="0"/>
              <a:t> Social workers should not take unfair advantage of any professional relationship or exploit others to further their personal, religious, political, or business interests. </a:t>
            </a:r>
          </a:p>
          <a:p>
            <a:pPr marL="0" indent="0" algn="just">
              <a:buNone/>
            </a:pPr>
            <a:endParaRPr lang="en-US" sz="2800" dirty="0"/>
          </a:p>
          <a:p>
            <a:pPr marL="0" indent="0" algn="just">
              <a:buNone/>
            </a:pPr>
            <a:endParaRPr lang="en-US" sz="2800" dirty="0"/>
          </a:p>
        </p:txBody>
      </p:sp>
      <p:sp>
        <p:nvSpPr>
          <p:cNvPr id="4" name="Date Placeholder 3"/>
          <p:cNvSpPr>
            <a:spLocks noGrp="1"/>
          </p:cNvSpPr>
          <p:nvPr>
            <p:ph type="dt" sz="half" idx="10"/>
          </p:nvPr>
        </p:nvSpPr>
        <p:spPr/>
        <p:txBody>
          <a:bodyPr/>
          <a:lstStyle/>
          <a:p>
            <a:fld id="{D1768B5B-2F30-4860-9C9F-D685BAC67D1E}"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15</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890039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smtClean="0"/>
              <a:t>g.</a:t>
            </a:r>
            <a:r>
              <a:rPr lang="en-US" b="1" dirty="0"/>
              <a:t> Confidentiality and </a:t>
            </a:r>
            <a:r>
              <a:rPr lang="en-US" b="1" dirty="0" smtClean="0"/>
              <a:t>Privacy: </a:t>
            </a:r>
            <a:r>
              <a:rPr lang="en-US" dirty="0" smtClean="0"/>
              <a:t>The </a:t>
            </a:r>
            <a:r>
              <a:rPr lang="en-US" dirty="0"/>
              <a:t>social worker should respect the </a:t>
            </a:r>
            <a:r>
              <a:rPr lang="en-US" dirty="0" smtClean="0"/>
              <a:t>privacy </a:t>
            </a:r>
            <a:r>
              <a:rPr lang="en-US" dirty="0"/>
              <a:t>of clients and hold in confidence all information obtained in </a:t>
            </a:r>
            <a:r>
              <a:rPr lang="en-US" dirty="0" smtClean="0"/>
              <a:t>the course </a:t>
            </a:r>
            <a:r>
              <a:rPr lang="en-US" dirty="0"/>
              <a:t>of professional service</a:t>
            </a:r>
            <a:r>
              <a:rPr lang="en-US" dirty="0" smtClean="0"/>
              <a:t>.</a:t>
            </a:r>
            <a:r>
              <a:rPr lang="en-US" dirty="0"/>
              <a:t> Social workers may disclose confidential information when appropriate with valid consent from a client or a person legally authorized to consent on behalf of a client. </a:t>
            </a:r>
          </a:p>
          <a:p>
            <a:pPr marL="0" indent="0" algn="just">
              <a:buNone/>
            </a:pPr>
            <a:endParaRPr lang="en-US" dirty="0"/>
          </a:p>
          <a:p>
            <a:pPr marL="0" indent="0" algn="just">
              <a:buNone/>
            </a:pPr>
            <a:endParaRPr lang="en-US" dirty="0"/>
          </a:p>
        </p:txBody>
      </p:sp>
      <p:sp>
        <p:nvSpPr>
          <p:cNvPr id="4" name="Date Placeholder 3"/>
          <p:cNvSpPr>
            <a:spLocks noGrp="1"/>
          </p:cNvSpPr>
          <p:nvPr>
            <p:ph type="dt" sz="half" idx="10"/>
          </p:nvPr>
        </p:nvSpPr>
        <p:spPr/>
        <p:txBody>
          <a:bodyPr/>
          <a:lstStyle/>
          <a:p>
            <a:fld id="{49EEAF22-F2E8-4806-9141-334F8748B7C6}"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40080317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smtClean="0"/>
              <a:t>h.</a:t>
            </a:r>
            <a:r>
              <a:rPr lang="en-US" b="1" dirty="0"/>
              <a:t> Access to </a:t>
            </a:r>
            <a:r>
              <a:rPr lang="en-US" b="1" dirty="0" smtClean="0"/>
              <a:t>Records: </a:t>
            </a:r>
            <a:r>
              <a:rPr lang="en-US" dirty="0" smtClean="0"/>
              <a:t>Social </a:t>
            </a:r>
            <a:r>
              <a:rPr lang="en-US" dirty="0"/>
              <a:t>workers should provide clients with reasonable access to records concerning the clients. When providing clients with access to their records, social workers should take steps to protect the confidentiality of other individuals identified or discussed in such records</a:t>
            </a:r>
            <a:r>
              <a:rPr lang="en-US" dirty="0" smtClean="0"/>
              <a:t>.</a:t>
            </a:r>
          </a:p>
          <a:p>
            <a:pPr marL="0" indent="0" algn="just">
              <a:buNone/>
            </a:pPr>
            <a:r>
              <a:rPr lang="en-US" dirty="0" err="1" smtClean="0"/>
              <a:t>i</a:t>
            </a:r>
            <a:r>
              <a:rPr lang="en-US" dirty="0" smtClean="0"/>
              <a:t>.</a:t>
            </a:r>
            <a:r>
              <a:rPr lang="en-US" b="1" dirty="0"/>
              <a:t> Sexual </a:t>
            </a:r>
            <a:r>
              <a:rPr lang="en-US" b="1" dirty="0" smtClean="0"/>
              <a:t>Relationships: </a:t>
            </a:r>
            <a:r>
              <a:rPr lang="en-US" dirty="0" smtClean="0"/>
              <a:t>Social </a:t>
            </a:r>
            <a:r>
              <a:rPr lang="en-US" dirty="0"/>
              <a:t>workers should under no circumstances engage in sexual activities or sexual contact with current clients, whether such contact is consensual or forced. </a:t>
            </a:r>
            <a:r>
              <a:rPr lang="en-US" dirty="0" smtClean="0"/>
              <a:t> </a:t>
            </a:r>
            <a:endParaRPr lang="en-US" dirty="0"/>
          </a:p>
          <a:p>
            <a:pPr marL="0" indent="0" algn="just">
              <a:buNone/>
            </a:pPr>
            <a:endParaRPr lang="en-US" dirty="0"/>
          </a:p>
        </p:txBody>
      </p:sp>
      <p:sp>
        <p:nvSpPr>
          <p:cNvPr id="4" name="Date Placeholder 3"/>
          <p:cNvSpPr>
            <a:spLocks noGrp="1"/>
          </p:cNvSpPr>
          <p:nvPr>
            <p:ph type="dt" sz="half" idx="10"/>
          </p:nvPr>
        </p:nvSpPr>
        <p:spPr/>
        <p:txBody>
          <a:bodyPr/>
          <a:lstStyle/>
          <a:p>
            <a:fld id="{199BBF0C-1B34-4AF9-8038-901A7E8320AB}"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17</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585878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t>j.</a:t>
            </a:r>
            <a:r>
              <a:rPr lang="en-US" b="1" dirty="0"/>
              <a:t> Physical </a:t>
            </a:r>
            <a:r>
              <a:rPr lang="en-US" b="1" dirty="0" smtClean="0"/>
              <a:t>Contact: </a:t>
            </a:r>
            <a:r>
              <a:rPr lang="en-US" dirty="0" smtClean="0"/>
              <a:t>Social </a:t>
            </a:r>
            <a:r>
              <a:rPr lang="en-US" dirty="0"/>
              <a:t>workers should not engage in physical contact with clients when there is a possibility of psychological harm to the client as a result of the contact (such as </a:t>
            </a:r>
            <a:r>
              <a:rPr lang="en-US" dirty="0" smtClean="0"/>
              <a:t>cradling (embracing)or hugging </a:t>
            </a:r>
            <a:r>
              <a:rPr lang="en-US" dirty="0"/>
              <a:t>clients). </a:t>
            </a:r>
            <a:endParaRPr lang="en-US" dirty="0" smtClean="0"/>
          </a:p>
          <a:p>
            <a:pPr marL="0" indent="0" algn="just">
              <a:buNone/>
            </a:pPr>
            <a:r>
              <a:rPr lang="en-US" dirty="0"/>
              <a:t>k</a:t>
            </a:r>
            <a:r>
              <a:rPr lang="en-US" dirty="0" smtClean="0"/>
              <a:t>.</a:t>
            </a:r>
            <a:r>
              <a:rPr lang="en-US" b="1" dirty="0" smtClean="0"/>
              <a:t> </a:t>
            </a:r>
            <a:r>
              <a:rPr lang="en-US" b="1" dirty="0"/>
              <a:t>Sexual </a:t>
            </a:r>
            <a:r>
              <a:rPr lang="en-US" b="1" dirty="0" smtClean="0"/>
              <a:t>Harassment: </a:t>
            </a:r>
            <a:r>
              <a:rPr lang="en-US" dirty="0" smtClean="0"/>
              <a:t>Social </a:t>
            </a:r>
            <a:r>
              <a:rPr lang="en-US" dirty="0"/>
              <a:t>workers should not sexually harass clients. Sexual harassment includes sexual advances, sexual requests</a:t>
            </a:r>
            <a:r>
              <a:rPr lang="en-US" dirty="0" smtClean="0"/>
              <a:t>, </a:t>
            </a:r>
            <a:r>
              <a:rPr lang="en-US" dirty="0"/>
              <a:t>requests for sexual favors, and other verbal or physical conduct of a sexual nature. </a:t>
            </a:r>
          </a:p>
          <a:p>
            <a:pPr marL="0" indent="0" algn="just">
              <a:buNone/>
            </a:pPr>
            <a:endParaRPr lang="en-US" dirty="0"/>
          </a:p>
          <a:p>
            <a:pPr marL="0" indent="0" algn="just">
              <a:buNone/>
            </a:pPr>
            <a:endParaRPr lang="en-US" dirty="0"/>
          </a:p>
        </p:txBody>
      </p:sp>
      <p:sp>
        <p:nvSpPr>
          <p:cNvPr id="4" name="Date Placeholder 3"/>
          <p:cNvSpPr>
            <a:spLocks noGrp="1"/>
          </p:cNvSpPr>
          <p:nvPr>
            <p:ph type="dt" sz="half" idx="10"/>
          </p:nvPr>
        </p:nvSpPr>
        <p:spPr/>
        <p:txBody>
          <a:bodyPr/>
          <a:lstStyle/>
          <a:p>
            <a:fld id="{E786D9C5-C5E7-4D2A-928B-14D34531BF65}"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18</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1418505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a:t>l</a:t>
            </a:r>
            <a:r>
              <a:rPr lang="en-US" dirty="0" smtClean="0"/>
              <a:t>.</a:t>
            </a:r>
            <a:r>
              <a:rPr lang="en-US" b="1" dirty="0" smtClean="0"/>
              <a:t> Derogatory (degrading) </a:t>
            </a:r>
            <a:r>
              <a:rPr lang="en-US" b="1" dirty="0"/>
              <a:t>Language </a:t>
            </a:r>
            <a:r>
              <a:rPr lang="en-US" b="1" dirty="0" smtClean="0"/>
              <a:t>:</a:t>
            </a:r>
            <a:r>
              <a:rPr lang="en-US" dirty="0"/>
              <a:t> Social workers should not use derogatory language in their written or verbal communications to or about clients. Social workers should use accurate and respectful language in all communications to and about clients. </a:t>
            </a:r>
            <a:endParaRPr lang="en-US" dirty="0" smtClean="0"/>
          </a:p>
          <a:p>
            <a:pPr marL="0" indent="0" algn="just">
              <a:buNone/>
            </a:pPr>
            <a:r>
              <a:rPr lang="en-US" dirty="0"/>
              <a:t>m</a:t>
            </a:r>
            <a:r>
              <a:rPr lang="en-US" dirty="0" smtClean="0"/>
              <a:t>.</a:t>
            </a:r>
            <a:r>
              <a:rPr lang="en-US" b="1" dirty="0" smtClean="0"/>
              <a:t> </a:t>
            </a:r>
            <a:r>
              <a:rPr lang="en-US" b="1" dirty="0"/>
              <a:t>Payment for </a:t>
            </a:r>
            <a:r>
              <a:rPr lang="en-US" b="1" dirty="0" smtClean="0"/>
              <a:t>Services:</a:t>
            </a:r>
            <a:r>
              <a:rPr lang="en-US" dirty="0"/>
              <a:t> When setting fees, social workers should ensure that the fees are fair, reasonable, and </a:t>
            </a:r>
            <a:r>
              <a:rPr lang="en-US" dirty="0" smtClean="0"/>
              <a:t>commensurate (equal) </a:t>
            </a:r>
            <a:r>
              <a:rPr lang="en-US" dirty="0"/>
              <a:t>with the services performed. Consideration should be given to clients’ ability to pay. </a:t>
            </a:r>
          </a:p>
          <a:p>
            <a:pPr marL="0" indent="0" algn="just">
              <a:buNone/>
            </a:pPr>
            <a:r>
              <a:rPr lang="en-US" b="1" dirty="0" smtClean="0"/>
              <a:t> </a:t>
            </a:r>
            <a:endParaRPr lang="en-US" dirty="0"/>
          </a:p>
          <a:p>
            <a:pPr marL="0" indent="0" algn="just">
              <a:buNone/>
            </a:pPr>
            <a:endParaRPr lang="en-US" dirty="0"/>
          </a:p>
          <a:p>
            <a:pPr marL="0" indent="0" algn="just">
              <a:buNone/>
            </a:pPr>
            <a:endParaRPr lang="en-US" dirty="0"/>
          </a:p>
        </p:txBody>
      </p:sp>
      <p:sp>
        <p:nvSpPr>
          <p:cNvPr id="4" name="Date Placeholder 3"/>
          <p:cNvSpPr>
            <a:spLocks noGrp="1"/>
          </p:cNvSpPr>
          <p:nvPr>
            <p:ph type="dt" sz="half" idx="10"/>
          </p:nvPr>
        </p:nvSpPr>
        <p:spPr/>
        <p:txBody>
          <a:bodyPr/>
          <a:lstStyle/>
          <a:p>
            <a:fld id="{009B8D1A-1FCA-42C7-A53A-4FEF5E799668}"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19</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185203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A profession includes an approved training program, a professional organization, related organizations and activities, and a body of skilled workers. If we turn the pages of history, we find social work has significant professional foundation. Several organizations and developments have played significant roles in relation to social work.</a:t>
            </a:r>
            <a:endParaRPr lang="en-US" dirty="0"/>
          </a:p>
        </p:txBody>
      </p:sp>
      <p:sp>
        <p:nvSpPr>
          <p:cNvPr id="4" name="Date Placeholder 3"/>
          <p:cNvSpPr>
            <a:spLocks noGrp="1"/>
          </p:cNvSpPr>
          <p:nvPr>
            <p:ph type="dt" sz="half" idx="10"/>
          </p:nvPr>
        </p:nvSpPr>
        <p:spPr/>
        <p:txBody>
          <a:bodyPr/>
          <a:lstStyle/>
          <a:p>
            <a:fld id="{FF34B35F-5F71-4E72-9B31-29E800D9D7C1}"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a:t>
            </a:fld>
            <a:endParaRPr lang="en-US"/>
          </a:p>
        </p:txBody>
      </p:sp>
      <p:sp>
        <p:nvSpPr>
          <p:cNvPr id="2" name="Title 1"/>
          <p:cNvSpPr>
            <a:spLocks noGrp="1"/>
          </p:cNvSpPr>
          <p:nvPr>
            <p:ph type="title"/>
          </p:nvPr>
        </p:nvSpPr>
        <p:spPr/>
        <p:txBody>
          <a:bodyPr/>
          <a:lstStyle/>
          <a:p>
            <a:r>
              <a:rPr lang="en-US" dirty="0" smtClean="0"/>
              <a:t>Historical Background</a:t>
            </a:r>
            <a:endParaRPr lang="en-US" dirty="0"/>
          </a:p>
        </p:txBody>
      </p:sp>
    </p:spTree>
    <p:extLst>
      <p:ext uri="{BB962C8B-B14F-4D97-AF65-F5344CB8AC3E}">
        <p14:creationId xmlns="" xmlns:p14="http://schemas.microsoft.com/office/powerpoint/2010/main" val="185817104"/>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a:t>n</a:t>
            </a:r>
            <a:r>
              <a:rPr lang="en-US" dirty="0" smtClean="0"/>
              <a:t>.</a:t>
            </a:r>
            <a:r>
              <a:rPr lang="en-US" b="1" dirty="0" smtClean="0"/>
              <a:t> </a:t>
            </a:r>
            <a:r>
              <a:rPr lang="en-US" b="1" dirty="0"/>
              <a:t>Clients Who Lack </a:t>
            </a:r>
            <a:r>
              <a:rPr lang="en-US" b="1" dirty="0" smtClean="0"/>
              <a:t>Decision ­</a:t>
            </a:r>
            <a:r>
              <a:rPr lang="en-US" b="1" dirty="0"/>
              <a:t>Making </a:t>
            </a:r>
            <a:r>
              <a:rPr lang="en-US" b="1" dirty="0" smtClean="0"/>
              <a:t>Capacity: </a:t>
            </a:r>
            <a:r>
              <a:rPr lang="en-US" dirty="0"/>
              <a:t>When social workers act on behalf of clients who lack the capacity to make informed decisions, social workers should take reasonable steps to safeguard the interests and rights of those clients. </a:t>
            </a:r>
            <a:endParaRPr lang="en-US" dirty="0" smtClean="0"/>
          </a:p>
          <a:p>
            <a:pPr marL="0" indent="0" algn="just">
              <a:buNone/>
            </a:pPr>
            <a:r>
              <a:rPr lang="en-US" dirty="0"/>
              <a:t>o</a:t>
            </a:r>
            <a:r>
              <a:rPr lang="en-US" dirty="0" smtClean="0"/>
              <a:t>.</a:t>
            </a:r>
            <a:r>
              <a:rPr lang="en-US" b="1" dirty="0" smtClean="0"/>
              <a:t> </a:t>
            </a:r>
            <a:r>
              <a:rPr lang="en-US" b="1" dirty="0"/>
              <a:t>Interruption of </a:t>
            </a:r>
            <a:r>
              <a:rPr lang="en-US" b="1" dirty="0" smtClean="0"/>
              <a:t>Services:</a:t>
            </a:r>
            <a:r>
              <a:rPr lang="en-US" dirty="0"/>
              <a:t> Social workers should make reasonable efforts to ensure continuity of services in the event that services are interrupted by factors such as unavailability, relocation, illness, disability, or death. </a:t>
            </a:r>
          </a:p>
          <a:p>
            <a:pPr marL="0" indent="0" algn="just">
              <a:buNone/>
            </a:pPr>
            <a:endParaRPr lang="en-US" dirty="0"/>
          </a:p>
          <a:p>
            <a:pPr marL="0" indent="0" algn="just">
              <a:buNone/>
            </a:pPr>
            <a:endParaRPr lang="en-US" dirty="0"/>
          </a:p>
          <a:p>
            <a:pPr marL="0" indent="0" algn="just">
              <a:buNone/>
            </a:pPr>
            <a:endParaRPr lang="en-US" dirty="0"/>
          </a:p>
        </p:txBody>
      </p:sp>
      <p:sp>
        <p:nvSpPr>
          <p:cNvPr id="4" name="Date Placeholder 3"/>
          <p:cNvSpPr>
            <a:spLocks noGrp="1"/>
          </p:cNvSpPr>
          <p:nvPr>
            <p:ph type="dt" sz="half" idx="10"/>
          </p:nvPr>
        </p:nvSpPr>
        <p:spPr/>
        <p:txBody>
          <a:bodyPr/>
          <a:lstStyle/>
          <a:p>
            <a:fld id="{38767DD2-B58B-4056-85C4-661981E03885}"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20</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15609205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p</a:t>
            </a:r>
            <a:r>
              <a:rPr lang="en-US" dirty="0" smtClean="0"/>
              <a:t>.</a:t>
            </a:r>
            <a:r>
              <a:rPr lang="en-US" b="1" dirty="0" smtClean="0"/>
              <a:t> </a:t>
            </a:r>
            <a:r>
              <a:rPr lang="en-US" b="1" dirty="0"/>
              <a:t>Termination of </a:t>
            </a:r>
            <a:r>
              <a:rPr lang="en-US" b="1" dirty="0" smtClean="0"/>
              <a:t>Services:</a:t>
            </a:r>
            <a:r>
              <a:rPr lang="en-US" dirty="0"/>
              <a:t> Social workers should terminate services to clients and professional relationships with them when such services and </a:t>
            </a:r>
            <a:r>
              <a:rPr lang="en-US" dirty="0" smtClean="0"/>
              <a:t>relationships </a:t>
            </a:r>
            <a:r>
              <a:rPr lang="en-US" dirty="0"/>
              <a:t>are no longer required or no longer serve the clients’ needs or interests.</a:t>
            </a:r>
            <a:r>
              <a:rPr lang="en-US" b="1" dirty="0" smtClean="0"/>
              <a:t> </a:t>
            </a:r>
            <a:endParaRPr lang="en-US" dirty="0"/>
          </a:p>
          <a:p>
            <a:pPr marL="0" indent="0" algn="just">
              <a:buNone/>
            </a:pPr>
            <a:endParaRPr lang="en-US" dirty="0"/>
          </a:p>
        </p:txBody>
      </p:sp>
      <p:sp>
        <p:nvSpPr>
          <p:cNvPr id="4" name="Date Placeholder 3"/>
          <p:cNvSpPr>
            <a:spLocks noGrp="1"/>
          </p:cNvSpPr>
          <p:nvPr>
            <p:ph type="dt" sz="half" idx="10"/>
          </p:nvPr>
        </p:nvSpPr>
        <p:spPr/>
        <p:txBody>
          <a:bodyPr/>
          <a:lstStyle/>
          <a:p>
            <a:fld id="{4DD8CCD3-0C33-48E0-ABA8-B0D0288FE6B6}"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21</a:t>
            </a:fld>
            <a:endParaRPr lang="en-US"/>
          </a:p>
        </p:txBody>
      </p:sp>
      <p:sp>
        <p:nvSpPr>
          <p:cNvPr id="2" name="Title 1"/>
          <p:cNvSpPr>
            <a:spLocks noGrp="1"/>
          </p:cNvSpPr>
          <p:nvPr>
            <p:ph type="title"/>
          </p:nvPr>
        </p:nvSpPr>
        <p:spPr/>
        <p:txBody>
          <a:bodyPr/>
          <a:lstStyle/>
          <a:p>
            <a:r>
              <a:rPr lang="en-US" smtClean="0"/>
              <a:t>…Contd.</a:t>
            </a:r>
            <a:endParaRPr lang="en-US"/>
          </a:p>
        </p:txBody>
      </p:sp>
    </p:spTree>
    <p:extLst>
      <p:ext uri="{BB962C8B-B14F-4D97-AF65-F5344CB8AC3E}">
        <p14:creationId xmlns="" xmlns:p14="http://schemas.microsoft.com/office/powerpoint/2010/main" val="2023576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just">
              <a:buFont typeface="+mj-lt"/>
              <a:buAutoNum type="alphaLcPeriod"/>
            </a:pPr>
            <a:r>
              <a:rPr lang="en-US" b="1" dirty="0" smtClean="0"/>
              <a:t>Respect: </a:t>
            </a:r>
            <a:r>
              <a:rPr lang="en-US" dirty="0" smtClean="0"/>
              <a:t>Social workers should treat colleagues with respect and should represent accurately and fairly the qualifications, views, and obligations of colleagues. Social workers should cooperate with social work colleagues and with colleagues of other professions when such cooperation serves the well­being of clients. </a:t>
            </a:r>
            <a:endParaRPr lang="en-US" dirty="0"/>
          </a:p>
        </p:txBody>
      </p:sp>
      <p:sp>
        <p:nvSpPr>
          <p:cNvPr id="4" name="Date Placeholder 3"/>
          <p:cNvSpPr>
            <a:spLocks noGrp="1"/>
          </p:cNvSpPr>
          <p:nvPr>
            <p:ph type="dt" sz="half" idx="10"/>
          </p:nvPr>
        </p:nvSpPr>
        <p:spPr/>
        <p:txBody>
          <a:bodyPr/>
          <a:lstStyle/>
          <a:p>
            <a:fld id="{3A042FB4-DB00-4739-A3EB-22970D3167E8}"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22</a:t>
            </a:fld>
            <a:endParaRPr lang="en-US"/>
          </a:p>
        </p:txBody>
      </p:sp>
      <p:sp>
        <p:nvSpPr>
          <p:cNvPr id="2" name="Title 1"/>
          <p:cNvSpPr>
            <a:spLocks noGrp="1"/>
          </p:cNvSpPr>
          <p:nvPr>
            <p:ph type="title"/>
          </p:nvPr>
        </p:nvSpPr>
        <p:spPr/>
        <p:txBody>
          <a:bodyPr>
            <a:noAutofit/>
          </a:bodyPr>
          <a:lstStyle/>
          <a:p>
            <a:pPr algn="ctr"/>
            <a:r>
              <a:rPr lang="en-US" sz="2800" b="1" dirty="0" smtClean="0"/>
              <a:t/>
            </a:r>
            <a:br>
              <a:rPr lang="en-US" sz="2800" b="1" dirty="0" smtClean="0"/>
            </a:br>
            <a:r>
              <a:rPr lang="en-US" sz="2400" b="1" dirty="0" smtClean="0"/>
              <a:t>2. SOCIAL WORKER’S ETHICAL RESPONSIBILITIES TO COLLEAGUES </a:t>
            </a:r>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sz="2800" dirty="0" smtClean="0"/>
              <a:t>b.</a:t>
            </a:r>
            <a:r>
              <a:rPr lang="en-US" sz="2800" b="1" dirty="0" smtClean="0"/>
              <a:t> Confidentiality: </a:t>
            </a:r>
            <a:r>
              <a:rPr lang="en-US" sz="2800" dirty="0" smtClean="0"/>
              <a:t>Social workers should respect confidential information shared by colleagues in the course of their professional relationships and transactions.</a:t>
            </a:r>
          </a:p>
          <a:p>
            <a:pPr algn="just">
              <a:buNone/>
            </a:pPr>
            <a:r>
              <a:rPr lang="en-US" sz="2800" dirty="0" smtClean="0"/>
              <a:t>c. </a:t>
            </a:r>
            <a:r>
              <a:rPr lang="en-US" sz="2800" b="1" dirty="0" smtClean="0"/>
              <a:t>Disputes Involving Colleagues: </a:t>
            </a:r>
            <a:r>
              <a:rPr lang="en-US" sz="2800" dirty="0" smtClean="0"/>
              <a:t>Social workers should not take advantage of a dispute between a colleague and an employer to obtain a position or otherwise advance the social workers’ own interests. Social workers should not exploit clients in disputes with colleagues or engage clients in any inappropriate discussion of conflicts between social workers and their colleagues. </a:t>
            </a:r>
          </a:p>
        </p:txBody>
      </p:sp>
      <p:sp>
        <p:nvSpPr>
          <p:cNvPr id="4" name="Date Placeholder 3"/>
          <p:cNvSpPr>
            <a:spLocks noGrp="1"/>
          </p:cNvSpPr>
          <p:nvPr>
            <p:ph type="dt" sz="half" idx="10"/>
          </p:nvPr>
        </p:nvSpPr>
        <p:spPr/>
        <p:txBody>
          <a:bodyPr/>
          <a:lstStyle/>
          <a:p>
            <a:fld id="{8BF63A89-096A-4F61-A5DA-1B2BA46AAF90}"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23</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algn="just">
              <a:buNone/>
            </a:pPr>
            <a:r>
              <a:rPr lang="en-US" dirty="0" smtClean="0"/>
              <a:t>d. </a:t>
            </a:r>
            <a:r>
              <a:rPr lang="en-US" b="1" dirty="0" smtClean="0"/>
              <a:t>Consultation :</a:t>
            </a:r>
            <a:r>
              <a:rPr lang="en-US" dirty="0" smtClean="0"/>
              <a:t>Social workers should seek the advice and counsel of colleagues whenever such consultation is in the best interests of clients. Social workers should keep themselves informed about colleagues’ areas of expertise and competencies. Social workers should seek consultation only from colleagues who have demonstrated knowledge, expertise, and competence related to the subject of the consultation. </a:t>
            </a:r>
            <a:endParaRPr lang="en-US" dirty="0"/>
          </a:p>
        </p:txBody>
      </p:sp>
      <p:sp>
        <p:nvSpPr>
          <p:cNvPr id="5" name="Date Placeholder 4"/>
          <p:cNvSpPr>
            <a:spLocks noGrp="1"/>
          </p:cNvSpPr>
          <p:nvPr>
            <p:ph type="dt" sz="half" idx="10"/>
          </p:nvPr>
        </p:nvSpPr>
        <p:spPr/>
        <p:txBody>
          <a:bodyPr/>
          <a:lstStyle/>
          <a:p>
            <a:fld id="{8EED8FE4-056B-4DB1-993B-2B9A625F85D8}" type="datetime1">
              <a:rPr lang="en-US" smtClean="0"/>
              <a:pPr/>
              <a:t>4/7/2015</a:t>
            </a:fld>
            <a:endParaRPr lang="en-US"/>
          </a:p>
        </p:txBody>
      </p:sp>
      <p:sp>
        <p:nvSpPr>
          <p:cNvPr id="6" name="Slide Number Placeholder 5"/>
          <p:cNvSpPr>
            <a:spLocks noGrp="1"/>
          </p:cNvSpPr>
          <p:nvPr>
            <p:ph type="sldNum" sz="quarter" idx="12"/>
          </p:nvPr>
        </p:nvSpPr>
        <p:spPr/>
        <p:txBody>
          <a:bodyPr/>
          <a:lstStyle/>
          <a:p>
            <a:fld id="{9EC6F3CE-C1AC-45ED-A3FA-EADE50495A9A}" type="slidenum">
              <a:rPr lang="en-US" smtClean="0"/>
              <a:pPr/>
              <a:t>24</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e.</a:t>
            </a:r>
            <a:r>
              <a:rPr lang="en-US" b="1" dirty="0" smtClean="0"/>
              <a:t> Referral for Services :</a:t>
            </a:r>
            <a:r>
              <a:rPr lang="en-US" dirty="0" smtClean="0"/>
              <a:t>Social workers should refer clients to other professionals when the other professionals’ specialized knowledge or expertise is needed to serve clients fully or when social workers believe that they are not being effective or making reasonable progress with clients and that additional service is required. </a:t>
            </a:r>
            <a:endParaRPr lang="en-US" dirty="0"/>
          </a:p>
        </p:txBody>
      </p:sp>
      <p:sp>
        <p:nvSpPr>
          <p:cNvPr id="4" name="Date Placeholder 3"/>
          <p:cNvSpPr>
            <a:spLocks noGrp="1"/>
          </p:cNvSpPr>
          <p:nvPr>
            <p:ph type="dt" sz="half" idx="10"/>
          </p:nvPr>
        </p:nvSpPr>
        <p:spPr/>
        <p:txBody>
          <a:bodyPr/>
          <a:lstStyle/>
          <a:p>
            <a:fld id="{373F8181-20D4-49C8-8227-F4F0A12F0B2D}"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25</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f.</a:t>
            </a:r>
            <a:r>
              <a:rPr lang="en-US" b="1" dirty="0" smtClean="0"/>
              <a:t> Incompetence of Colleagues: </a:t>
            </a:r>
            <a:r>
              <a:rPr lang="en-US" dirty="0" smtClean="0"/>
              <a:t>Social workers who have direct knowledge of a social work colleague’s incompetence should consult with that colleague when feasible and assist the colleague in taking remedial action. </a:t>
            </a:r>
          </a:p>
          <a:p>
            <a:pPr algn="just">
              <a:buNone/>
            </a:pPr>
            <a:endParaRPr lang="en-US" dirty="0"/>
          </a:p>
        </p:txBody>
      </p:sp>
      <p:sp>
        <p:nvSpPr>
          <p:cNvPr id="4" name="Date Placeholder 3"/>
          <p:cNvSpPr>
            <a:spLocks noGrp="1"/>
          </p:cNvSpPr>
          <p:nvPr>
            <p:ph type="dt" sz="half" idx="10"/>
          </p:nvPr>
        </p:nvSpPr>
        <p:spPr/>
        <p:txBody>
          <a:bodyPr/>
          <a:lstStyle/>
          <a:p>
            <a:fld id="{0B74A982-4074-4932-813E-652D1D60301C}"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just">
              <a:buFont typeface="+mj-lt"/>
              <a:buAutoNum type="alphaLcPeriod"/>
            </a:pPr>
            <a:r>
              <a:rPr lang="en-US" b="1" dirty="0" smtClean="0"/>
              <a:t>Supervision and Consultation :</a:t>
            </a:r>
            <a:r>
              <a:rPr lang="en-US" dirty="0" smtClean="0"/>
              <a:t>Social workers who provide supervision or consultation should have the necessary knowledge and skill to supervise or consult appropriately and should do so only within their areas of knowledge and competence. Social workers who provide supervision should evaluate supervisee’s performance in a manner that is fair and respectful. </a:t>
            </a:r>
            <a:endParaRPr lang="en-US" dirty="0"/>
          </a:p>
        </p:txBody>
      </p:sp>
      <p:sp>
        <p:nvSpPr>
          <p:cNvPr id="4" name="Date Placeholder 3"/>
          <p:cNvSpPr>
            <a:spLocks noGrp="1"/>
          </p:cNvSpPr>
          <p:nvPr>
            <p:ph type="dt" sz="half" idx="10"/>
          </p:nvPr>
        </p:nvSpPr>
        <p:spPr/>
        <p:txBody>
          <a:bodyPr/>
          <a:lstStyle/>
          <a:p>
            <a:fld id="{ECA9C7B5-7F82-4595-BC15-24E55715004F}"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27</a:t>
            </a:fld>
            <a:endParaRPr lang="en-US"/>
          </a:p>
        </p:txBody>
      </p:sp>
      <p:sp>
        <p:nvSpPr>
          <p:cNvPr id="2" name="Title 1"/>
          <p:cNvSpPr>
            <a:spLocks noGrp="1"/>
          </p:cNvSpPr>
          <p:nvPr>
            <p:ph type="title"/>
          </p:nvPr>
        </p:nvSpPr>
        <p:spPr>
          <a:xfrm>
            <a:off x="457200" y="228600"/>
            <a:ext cx="8229600" cy="1189038"/>
          </a:xfrm>
        </p:spPr>
        <p:txBody>
          <a:bodyPr>
            <a:normAutofit fontScale="90000"/>
          </a:bodyPr>
          <a:lstStyle/>
          <a:p>
            <a:pPr algn="ctr"/>
            <a:r>
              <a:rPr lang="en-US" sz="3100" b="1" dirty="0" smtClean="0"/>
              <a:t/>
            </a:r>
            <a:br>
              <a:rPr lang="en-US" sz="3100" b="1" dirty="0" smtClean="0"/>
            </a:br>
            <a:r>
              <a:rPr lang="en-US" sz="2700" b="1" dirty="0" smtClean="0"/>
              <a:t>3. SOCIAL WORKER’S ETHICAL RESPONSIBILITIES IN PRACTICE SETTINGS </a:t>
            </a:r>
            <a:r>
              <a:rPr lang="en-US" sz="2700" dirty="0" smtClean="0"/>
              <a:t/>
            </a:r>
            <a:br>
              <a:rPr lang="en-US" sz="2700" dirty="0" smtClean="0"/>
            </a:br>
            <a:endParaRPr lang="en-US" sz="27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dirty="0" smtClean="0"/>
              <a:t>b.</a:t>
            </a:r>
            <a:r>
              <a:rPr lang="en-US" b="1" dirty="0" smtClean="0"/>
              <a:t> Education and Training: </a:t>
            </a:r>
            <a:r>
              <a:rPr lang="en-US" dirty="0" smtClean="0"/>
              <a:t>Social workers who function as educators, field instructors for students, or trainers should provide instruction only within their areas of knowledge and competence and should provide instruction based on the most current information and knowledge available in the profession. Social workers who function as educators or field instructors for students should evaluate student’s performance in a manner that is fair and respectful. </a:t>
            </a:r>
            <a:r>
              <a:rPr lang="en-US" b="1" dirty="0" smtClean="0"/>
              <a:t> </a:t>
            </a:r>
            <a:endParaRPr lang="en-US" dirty="0" smtClean="0"/>
          </a:p>
          <a:p>
            <a:pPr algn="just">
              <a:buNone/>
            </a:pPr>
            <a:endParaRPr lang="en-US" dirty="0"/>
          </a:p>
        </p:txBody>
      </p:sp>
      <p:sp>
        <p:nvSpPr>
          <p:cNvPr id="4" name="Date Placeholder 3"/>
          <p:cNvSpPr>
            <a:spLocks noGrp="1"/>
          </p:cNvSpPr>
          <p:nvPr>
            <p:ph type="dt" sz="half" idx="10"/>
          </p:nvPr>
        </p:nvSpPr>
        <p:spPr/>
        <p:txBody>
          <a:bodyPr/>
          <a:lstStyle/>
          <a:p>
            <a:fld id="{B6D34AFB-02A9-4FE3-819C-DA95F08DC6B7}"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28</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dirty="0" smtClean="0"/>
              <a:t>c.</a:t>
            </a:r>
            <a:r>
              <a:rPr lang="en-US" b="1" dirty="0" smtClean="0"/>
              <a:t> Performance Evaluation: </a:t>
            </a:r>
            <a:r>
              <a:rPr lang="en-US" dirty="0" smtClean="0"/>
              <a:t>Social workers who have responsibility for evaluating the performance of others should fulfill such responsibility in a fair and considerate manner and on the basis of clearly stated criteria. </a:t>
            </a:r>
          </a:p>
          <a:p>
            <a:pPr algn="just">
              <a:buNone/>
            </a:pPr>
            <a:r>
              <a:rPr lang="en-US" b="1" dirty="0" smtClean="0"/>
              <a:t>d. Client Records :</a:t>
            </a:r>
            <a:r>
              <a:rPr lang="en-US" dirty="0" smtClean="0"/>
              <a:t>Social workers should take reasonable steps to ensure that documentation in records is accurate and reflects the services provided. </a:t>
            </a:r>
            <a:r>
              <a:rPr lang="en-US" b="1" dirty="0" smtClean="0"/>
              <a:t> </a:t>
            </a:r>
            <a:endParaRPr lang="en-US" dirty="0"/>
          </a:p>
        </p:txBody>
      </p:sp>
      <p:sp>
        <p:nvSpPr>
          <p:cNvPr id="4" name="Date Placeholder 3"/>
          <p:cNvSpPr>
            <a:spLocks noGrp="1"/>
          </p:cNvSpPr>
          <p:nvPr>
            <p:ph type="dt" sz="half" idx="10"/>
          </p:nvPr>
        </p:nvSpPr>
        <p:spPr/>
        <p:txBody>
          <a:bodyPr/>
          <a:lstStyle/>
          <a:p>
            <a:fld id="{0001C4E9-87FF-4CE5-89BE-45FA47AEDCCF}"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29</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By 1898 the New York Charity Organization Society “took the initial steps in the </a:t>
            </a:r>
            <a:r>
              <a:rPr lang="en-US" dirty="0" smtClean="0"/>
              <a:t>direction </a:t>
            </a:r>
            <a:r>
              <a:rPr lang="en-US" dirty="0"/>
              <a:t>of a professional school by holding a six weeks’ training course, designed primarily to increase the efficiency of social workers already in the field.” This was the beginning of the New York School of Social Work. (The name was changed in 1963 to Columbia </a:t>
            </a:r>
            <a:r>
              <a:rPr lang="en-US" dirty="0" smtClean="0"/>
              <a:t>Uni</a:t>
            </a:r>
            <a:r>
              <a:rPr lang="en-US" dirty="0"/>
              <a:t>versity School of Social Work.) </a:t>
            </a:r>
          </a:p>
          <a:p>
            <a:pPr marL="0" indent="0">
              <a:buNone/>
            </a:pPr>
            <a:endParaRPr lang="en-US" dirty="0"/>
          </a:p>
        </p:txBody>
      </p:sp>
      <p:sp>
        <p:nvSpPr>
          <p:cNvPr id="4" name="Date Placeholder 3"/>
          <p:cNvSpPr>
            <a:spLocks noGrp="1"/>
          </p:cNvSpPr>
          <p:nvPr>
            <p:ph type="dt" sz="half" idx="10"/>
          </p:nvPr>
        </p:nvSpPr>
        <p:spPr/>
        <p:txBody>
          <a:bodyPr/>
          <a:lstStyle/>
          <a:p>
            <a:fld id="{FA0076C4-71C5-4359-9C7A-ED5EC0673FC3}"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3</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1678305668"/>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smtClean="0"/>
              <a:t>e.</a:t>
            </a:r>
            <a:r>
              <a:rPr lang="en-US" b="1" dirty="0" smtClean="0"/>
              <a:t> Administration: </a:t>
            </a:r>
            <a:r>
              <a:rPr lang="en-US" dirty="0" smtClean="0"/>
              <a:t>Social work administrators should advocate within and outside their agencies for adequate resources to meet clients’ needs. </a:t>
            </a:r>
          </a:p>
          <a:p>
            <a:pPr algn="just">
              <a:buNone/>
            </a:pPr>
            <a:r>
              <a:rPr lang="en-US" dirty="0" smtClean="0"/>
              <a:t>f.	</a:t>
            </a:r>
            <a:r>
              <a:rPr lang="en-US" b="1" dirty="0" smtClean="0"/>
              <a:t>Continuing Education and Staff </a:t>
            </a:r>
            <a:r>
              <a:rPr lang="en-US" b="1" smtClean="0"/>
              <a:t>Development: </a:t>
            </a:r>
            <a:r>
              <a:rPr lang="en-US" smtClean="0"/>
              <a:t>Social </a:t>
            </a:r>
            <a:r>
              <a:rPr lang="en-US" dirty="0" smtClean="0"/>
              <a:t>work administrators and supervisors should take reasonable steps to provide or arrange for continuing education and staff development for all staff for whom they are responsible. Continuing education and staff development should address current knowledge and emerging developments related to social work practice and ethics. </a:t>
            </a:r>
          </a:p>
          <a:p>
            <a:pPr algn="just">
              <a:buNone/>
            </a:pPr>
            <a:endParaRPr lang="en-US" dirty="0" smtClean="0"/>
          </a:p>
          <a:p>
            <a:pPr algn="just">
              <a:buNone/>
            </a:pPr>
            <a:endParaRPr lang="en-US" dirty="0" smtClean="0"/>
          </a:p>
          <a:p>
            <a:pPr algn="just">
              <a:buNone/>
            </a:pPr>
            <a:endParaRPr lang="en-US" dirty="0"/>
          </a:p>
        </p:txBody>
      </p:sp>
      <p:sp>
        <p:nvSpPr>
          <p:cNvPr id="4" name="Date Placeholder 3"/>
          <p:cNvSpPr>
            <a:spLocks noGrp="1"/>
          </p:cNvSpPr>
          <p:nvPr>
            <p:ph type="dt" sz="half" idx="10"/>
          </p:nvPr>
        </p:nvSpPr>
        <p:spPr/>
        <p:txBody>
          <a:bodyPr/>
          <a:lstStyle/>
          <a:p>
            <a:fld id="{08CA8523-5D37-4267-A282-62627B61C58D}"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30</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514350" indent="-514350" algn="just">
              <a:buFont typeface="+mj-lt"/>
              <a:buAutoNum type="alphaLcPeriod"/>
            </a:pPr>
            <a:r>
              <a:rPr lang="en-US" b="1" dirty="0" smtClean="0"/>
              <a:t>Competence: </a:t>
            </a:r>
            <a:r>
              <a:rPr lang="en-US" dirty="0" smtClean="0"/>
              <a:t>Social workers should accept responsibility or employment only on the basis of existing competence or the intention to acquire the necessary competence. </a:t>
            </a:r>
          </a:p>
          <a:p>
            <a:pPr marL="514350" indent="-514350" algn="just">
              <a:buFont typeface="+mj-lt"/>
              <a:buAutoNum type="alphaLcPeriod"/>
            </a:pPr>
            <a:r>
              <a:rPr lang="en-US" b="1" dirty="0" smtClean="0"/>
              <a:t>Discrimination: </a:t>
            </a:r>
            <a:r>
              <a:rPr lang="en-US" dirty="0" smtClean="0"/>
              <a:t>Social workers should not practice, facilitate, or collaborate with any form of discrimination on the basis of race, ethnicity, national origin, color, sex, sexual orientation, gender identity or expression, age, marital status, political belief, religion, immigration status, or mental or physical disability. </a:t>
            </a:r>
            <a:r>
              <a:rPr lang="en-US" b="1" dirty="0" smtClean="0"/>
              <a:t>  </a:t>
            </a:r>
            <a:endParaRPr lang="en-US" dirty="0"/>
          </a:p>
        </p:txBody>
      </p:sp>
      <p:sp>
        <p:nvSpPr>
          <p:cNvPr id="4" name="Date Placeholder 3"/>
          <p:cNvSpPr>
            <a:spLocks noGrp="1"/>
          </p:cNvSpPr>
          <p:nvPr>
            <p:ph type="dt" sz="half" idx="10"/>
          </p:nvPr>
        </p:nvSpPr>
        <p:spPr/>
        <p:txBody>
          <a:bodyPr/>
          <a:lstStyle/>
          <a:p>
            <a:fld id="{D69FE29C-05CE-4606-B0F8-8A99620F9FD5}"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31</a:t>
            </a:fld>
            <a:endParaRPr lang="en-US"/>
          </a:p>
        </p:txBody>
      </p:sp>
      <p:sp>
        <p:nvSpPr>
          <p:cNvPr id="2" name="Title 1"/>
          <p:cNvSpPr>
            <a:spLocks noGrp="1"/>
          </p:cNvSpPr>
          <p:nvPr>
            <p:ph type="title"/>
          </p:nvPr>
        </p:nvSpPr>
        <p:spPr/>
        <p:txBody>
          <a:bodyPr>
            <a:noAutofit/>
          </a:bodyPr>
          <a:lstStyle/>
          <a:p>
            <a:pPr algn="ctr"/>
            <a:r>
              <a:rPr lang="en-US" sz="2800" b="1" dirty="0" smtClean="0"/>
              <a:t/>
            </a:r>
            <a:br>
              <a:rPr lang="en-US" sz="2800" b="1" dirty="0" smtClean="0"/>
            </a:br>
            <a:r>
              <a:rPr lang="en-US" sz="2800" b="1" dirty="0" smtClean="0"/>
              <a:t>4. SOCIAL WORKER’S ETHICAL RESPONSIBILITIES AS PROFESSIONALS </a:t>
            </a:r>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dirty="0" smtClean="0"/>
              <a:t>c.</a:t>
            </a:r>
            <a:r>
              <a:rPr lang="en-US" b="1" dirty="0" smtClean="0"/>
              <a:t> Private Conduct: </a:t>
            </a:r>
            <a:r>
              <a:rPr lang="en-US" dirty="0" smtClean="0"/>
              <a:t>Social workers should not permit their private conduct to interfere with their ability to fulfill their professional responsibilities. </a:t>
            </a:r>
          </a:p>
          <a:p>
            <a:pPr algn="just">
              <a:buNone/>
            </a:pPr>
            <a:r>
              <a:rPr lang="en-US" dirty="0" smtClean="0"/>
              <a:t>d.</a:t>
            </a:r>
            <a:r>
              <a:rPr lang="en-US" b="1" dirty="0" smtClean="0"/>
              <a:t> Dishonesty, Fraud, and cheating:  </a:t>
            </a:r>
            <a:r>
              <a:rPr lang="en-US" dirty="0" smtClean="0"/>
              <a:t>Social workers should not participate in, excuse, or be associated with dishonesty, fraud, or deception (cheating).</a:t>
            </a:r>
          </a:p>
          <a:p>
            <a:pPr algn="just">
              <a:buNone/>
            </a:pPr>
            <a:r>
              <a:rPr lang="en-US" dirty="0" smtClean="0"/>
              <a:t> </a:t>
            </a:r>
          </a:p>
          <a:p>
            <a:pPr algn="just">
              <a:buNone/>
            </a:pPr>
            <a:endParaRPr lang="en-US" dirty="0" smtClean="0"/>
          </a:p>
          <a:p>
            <a:pPr algn="just">
              <a:buNone/>
            </a:pPr>
            <a:endParaRPr lang="en-US" dirty="0" smtClean="0"/>
          </a:p>
          <a:p>
            <a:pPr algn="just">
              <a:buNone/>
            </a:pPr>
            <a:r>
              <a:rPr lang="en-US" b="1" dirty="0" smtClean="0"/>
              <a:t> </a:t>
            </a:r>
            <a:endParaRPr lang="en-US" dirty="0" smtClean="0"/>
          </a:p>
          <a:p>
            <a:pPr algn="just">
              <a:buNone/>
            </a:pPr>
            <a:endParaRPr lang="en-US" dirty="0"/>
          </a:p>
        </p:txBody>
      </p:sp>
      <p:sp>
        <p:nvSpPr>
          <p:cNvPr id="4" name="Date Placeholder 3"/>
          <p:cNvSpPr>
            <a:spLocks noGrp="1"/>
          </p:cNvSpPr>
          <p:nvPr>
            <p:ph type="dt" sz="half" idx="10"/>
          </p:nvPr>
        </p:nvSpPr>
        <p:spPr/>
        <p:txBody>
          <a:bodyPr/>
          <a:lstStyle/>
          <a:p>
            <a:fld id="{5A5C91F3-3580-4BE7-9647-F49B5BD29CAF}"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32</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lgn="just">
              <a:buFont typeface="+mj-lt"/>
              <a:buAutoNum type="alphaLcPeriod"/>
            </a:pPr>
            <a:r>
              <a:rPr lang="en-US" b="1" dirty="0" smtClean="0"/>
              <a:t>Integrity of the Profession: </a:t>
            </a:r>
            <a:r>
              <a:rPr lang="en-US" dirty="0" smtClean="0"/>
              <a:t>Social workers should work toward the maintenance and promotion of high standards of practice. </a:t>
            </a:r>
          </a:p>
          <a:p>
            <a:pPr marL="514350" indent="-514350" algn="just">
              <a:buFont typeface="+mj-lt"/>
              <a:buAutoNum type="alphaLcPeriod"/>
            </a:pPr>
            <a:r>
              <a:rPr lang="en-US" b="1" dirty="0" smtClean="0"/>
              <a:t>Evaluation and Research: </a:t>
            </a:r>
            <a:r>
              <a:rPr lang="en-US" dirty="0" smtClean="0"/>
              <a:t>Social workers should monitor and evaluate policies, the implementation of programs, and practice interventions. Social workers should promote and facilitate evaluation and research to contribute to the development of knowledge. </a:t>
            </a:r>
            <a:endParaRPr lang="en-US" dirty="0"/>
          </a:p>
        </p:txBody>
      </p:sp>
      <p:sp>
        <p:nvSpPr>
          <p:cNvPr id="4" name="Date Placeholder 3"/>
          <p:cNvSpPr>
            <a:spLocks noGrp="1"/>
          </p:cNvSpPr>
          <p:nvPr>
            <p:ph type="dt" sz="half" idx="10"/>
          </p:nvPr>
        </p:nvSpPr>
        <p:spPr/>
        <p:txBody>
          <a:bodyPr/>
          <a:lstStyle/>
          <a:p>
            <a:fld id="{8829B155-4166-4873-89D4-51F3CA124694}"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33</a:t>
            </a:fld>
            <a:endParaRPr lang="en-US"/>
          </a:p>
        </p:txBody>
      </p:sp>
      <p:sp>
        <p:nvSpPr>
          <p:cNvPr id="2" name="Title 1"/>
          <p:cNvSpPr>
            <a:spLocks noGrp="1"/>
          </p:cNvSpPr>
          <p:nvPr>
            <p:ph type="title"/>
          </p:nvPr>
        </p:nvSpPr>
        <p:spPr>
          <a:xfrm>
            <a:off x="457200" y="304800"/>
            <a:ext cx="8229600" cy="762000"/>
          </a:xfrm>
        </p:spPr>
        <p:txBody>
          <a:bodyPr>
            <a:normAutofit fontScale="90000"/>
          </a:bodyPr>
          <a:lstStyle/>
          <a:p>
            <a:pPr algn="ctr"/>
            <a:r>
              <a:rPr lang="en-US" sz="3100" b="1" dirty="0" smtClean="0"/>
              <a:t/>
            </a:r>
            <a:br>
              <a:rPr lang="en-US" sz="3100" b="1" dirty="0" smtClean="0"/>
            </a:br>
            <a:r>
              <a:rPr lang="en-US" sz="3100" dirty="0" smtClean="0"/>
              <a:t/>
            </a:r>
            <a:br>
              <a:rPr lang="en-US" sz="3100" dirty="0" smtClean="0"/>
            </a:br>
            <a:r>
              <a:rPr lang="en-US" sz="2200" b="1" dirty="0" smtClean="0"/>
              <a:t>5. SOCIAL WORKER’S ETHICAL RESPONSIBILITIES TO THE SOCIAL WORK PROFESSION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14350" indent="-514350" algn="just">
              <a:buFont typeface="+mj-lt"/>
              <a:buAutoNum type="alphaLcPeriod"/>
            </a:pPr>
            <a:r>
              <a:rPr lang="en-US" b="1" dirty="0" smtClean="0"/>
              <a:t>Social Welfare: </a:t>
            </a:r>
            <a:r>
              <a:rPr lang="en-US" dirty="0" smtClean="0"/>
              <a:t>Social workers should promote the general welfare of society, from local to global levels, and the development of people, their communities, and their environments. Social workers should advocate for living conditions favorable to the fulfillment of basic human needs and should promote social, economic, political, and cultural values and institutions that are compatible with the realization of social justice. </a:t>
            </a:r>
          </a:p>
          <a:p>
            <a:pPr marL="514350" indent="-514350" algn="just">
              <a:buFont typeface="+mj-lt"/>
              <a:buAutoNum type="alphaLcPeriod"/>
            </a:pPr>
            <a:endParaRPr lang="en-US" dirty="0"/>
          </a:p>
        </p:txBody>
      </p:sp>
      <p:sp>
        <p:nvSpPr>
          <p:cNvPr id="4" name="Date Placeholder 3"/>
          <p:cNvSpPr>
            <a:spLocks noGrp="1"/>
          </p:cNvSpPr>
          <p:nvPr>
            <p:ph type="dt" sz="half" idx="10"/>
          </p:nvPr>
        </p:nvSpPr>
        <p:spPr/>
        <p:txBody>
          <a:bodyPr/>
          <a:lstStyle/>
          <a:p>
            <a:fld id="{4A82DED8-C046-4750-98BD-0C3DCD480885}"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34</a:t>
            </a:fld>
            <a:endParaRPr lang="en-US"/>
          </a:p>
        </p:txBody>
      </p:sp>
      <p:sp>
        <p:nvSpPr>
          <p:cNvPr id="2" name="Title 1"/>
          <p:cNvSpPr>
            <a:spLocks noGrp="1"/>
          </p:cNvSpPr>
          <p:nvPr>
            <p:ph type="title"/>
          </p:nvPr>
        </p:nvSpPr>
        <p:spPr/>
        <p:txBody>
          <a:bodyPr>
            <a:normAutofit fontScale="90000"/>
          </a:bodyPr>
          <a:lstStyle/>
          <a:p>
            <a:pPr algn="ctr"/>
            <a:r>
              <a:rPr lang="en-US" sz="2700" b="1" dirty="0" smtClean="0"/>
              <a:t/>
            </a:r>
            <a:br>
              <a:rPr lang="en-US" sz="2700" b="1" dirty="0" smtClean="0"/>
            </a:br>
            <a:r>
              <a:rPr lang="en-US" sz="2700" b="1" dirty="0" smtClean="0"/>
              <a:t>6. SOCIAL WORKER’S ETHICAL RESPONSIBILITIES TO THE  SOCIETY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514350" indent="-514350" algn="just">
              <a:buAutoNum type="alphaLcPeriod" startAt="2"/>
            </a:pPr>
            <a:r>
              <a:rPr lang="en-US" b="1" dirty="0" smtClean="0"/>
              <a:t>Public Participation: </a:t>
            </a:r>
            <a:r>
              <a:rPr lang="en-US" dirty="0" smtClean="0"/>
              <a:t>Social workers should facilitate informed participation by the public in shaping social policies and institutions. </a:t>
            </a:r>
          </a:p>
          <a:p>
            <a:pPr marL="514350" indent="-514350" algn="just">
              <a:buFont typeface="Arial" pitchFamily="34" charset="0"/>
              <a:buAutoNum type="alphaLcPeriod" startAt="2"/>
            </a:pPr>
            <a:r>
              <a:rPr lang="en-US" b="1" dirty="0" smtClean="0"/>
              <a:t>Public Emergencies: </a:t>
            </a:r>
            <a:r>
              <a:rPr lang="en-US" dirty="0" smtClean="0"/>
              <a:t>Social workers should provide appropriate professional services in public emergencies to the greatest extent possible. </a:t>
            </a:r>
          </a:p>
          <a:p>
            <a:pPr marL="514350" indent="-514350" algn="just">
              <a:buFont typeface="Arial" pitchFamily="34" charset="0"/>
              <a:buAutoNum type="alphaLcPeriod" startAt="2"/>
            </a:pPr>
            <a:r>
              <a:rPr lang="en-US" b="1" dirty="0" smtClean="0"/>
              <a:t>Social and Political Action: </a:t>
            </a:r>
            <a:r>
              <a:rPr lang="en-US" dirty="0" smtClean="0"/>
              <a:t>Social workers should engage in social and political action that seeks to ensure that all people have equal access to the resources, employment, services, and opportunities they require to meet their basic human needs and to develop fully. </a:t>
            </a:r>
            <a:r>
              <a:rPr lang="en-US" b="1" dirty="0" smtClean="0"/>
              <a:t> </a:t>
            </a:r>
            <a:endParaRPr lang="en-US" dirty="0" smtClean="0"/>
          </a:p>
          <a:p>
            <a:pPr marL="514350" indent="-514350" algn="just">
              <a:buNone/>
            </a:pPr>
            <a:endParaRPr lang="en-US" dirty="0" smtClean="0"/>
          </a:p>
          <a:p>
            <a:pPr algn="just">
              <a:buNone/>
            </a:pPr>
            <a:endParaRPr lang="en-US" dirty="0"/>
          </a:p>
        </p:txBody>
      </p:sp>
      <p:sp>
        <p:nvSpPr>
          <p:cNvPr id="4" name="Date Placeholder 3"/>
          <p:cNvSpPr>
            <a:spLocks noGrp="1"/>
          </p:cNvSpPr>
          <p:nvPr>
            <p:ph type="dt" sz="half" idx="10"/>
          </p:nvPr>
        </p:nvSpPr>
        <p:spPr/>
        <p:txBody>
          <a:bodyPr/>
          <a:lstStyle/>
          <a:p>
            <a:fld id="{C4E0C299-E9E0-4419-8698-AE393A28ACBC}"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35</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	Social workers should be aware of the impact of the political field on practice and should advocate for changes in policy and legislation to improve social conditions in order to meet basic human needs and promote social justice. </a:t>
            </a:r>
          </a:p>
          <a:p>
            <a:pPr>
              <a:buNone/>
            </a:pPr>
            <a:endParaRPr lang="en-US" dirty="0"/>
          </a:p>
        </p:txBody>
      </p:sp>
      <p:sp>
        <p:nvSpPr>
          <p:cNvPr id="4" name="Date Placeholder 3"/>
          <p:cNvSpPr>
            <a:spLocks noGrp="1"/>
          </p:cNvSpPr>
          <p:nvPr>
            <p:ph type="dt" sz="half" idx="10"/>
          </p:nvPr>
        </p:nvSpPr>
        <p:spPr/>
        <p:txBody>
          <a:bodyPr/>
          <a:lstStyle/>
          <a:p>
            <a:fld id="{1A9A863A-55CE-4019-9646-449C3F7A0A80}"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36</a:t>
            </a:fld>
            <a:endParaRPr lang="en-US"/>
          </a:p>
        </p:txBody>
      </p:sp>
      <p:sp>
        <p:nvSpPr>
          <p:cNvPr id="2" name="Title 1"/>
          <p:cNvSpPr>
            <a:spLocks noGrp="1"/>
          </p:cNvSpPr>
          <p:nvPr>
            <p:ph type="title"/>
          </p:nvPr>
        </p:nvSpPr>
        <p:spPr/>
        <p:txBody>
          <a:bodyPr/>
          <a:lstStyle/>
          <a:p>
            <a:r>
              <a:rPr lang="en-US" smtClean="0"/>
              <a:t>…Contd.</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a:t>For a discipline to become a profession, it is imperative that a professional organization be established. This has happened in social work. The first basic professional organization was the American Association of Social Workers, established in 1921, and which by 1954 had a membership of about </a:t>
            </a:r>
            <a:r>
              <a:rPr lang="en-US" dirty="0" smtClean="0"/>
              <a:t>13,500 </a:t>
            </a:r>
            <a:r>
              <a:rPr lang="en-US" dirty="0"/>
              <a:t>located in 132 local chapters. Six other professional </a:t>
            </a:r>
            <a:r>
              <a:rPr lang="en-US" dirty="0" smtClean="0"/>
              <a:t>organizations</a:t>
            </a:r>
            <a:r>
              <a:rPr lang="en-US" dirty="0"/>
              <a:t>, built around social work specialties and with memberships totaling more than 7,500, had also furthered the profession. </a:t>
            </a:r>
          </a:p>
        </p:txBody>
      </p:sp>
      <p:sp>
        <p:nvSpPr>
          <p:cNvPr id="4" name="Date Placeholder 3"/>
          <p:cNvSpPr>
            <a:spLocks noGrp="1"/>
          </p:cNvSpPr>
          <p:nvPr>
            <p:ph type="dt" sz="half" idx="10"/>
          </p:nvPr>
        </p:nvSpPr>
        <p:spPr/>
        <p:txBody>
          <a:bodyPr/>
          <a:lstStyle/>
          <a:p>
            <a:fld id="{2F8DDE88-DEEA-4BCA-AB7F-F3A981ECE70F}"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4</a:t>
            </a:fld>
            <a:endParaRPr lang="en-US"/>
          </a:p>
        </p:txBody>
      </p:sp>
      <p:sp>
        <p:nvSpPr>
          <p:cNvPr id="2" name="Title 1"/>
          <p:cNvSpPr>
            <a:spLocks noGrp="1"/>
          </p:cNvSpPr>
          <p:nvPr>
            <p:ph type="title"/>
          </p:nvPr>
        </p:nvSpPr>
        <p:spPr/>
        <p:txBody>
          <a:bodyPr>
            <a:normAutofit fontScale="90000"/>
          </a:bodyPr>
          <a:lstStyle/>
          <a:p>
            <a:pPr algn="ctr"/>
            <a:r>
              <a:rPr lang="en-US" dirty="0" smtClean="0"/>
              <a:t>National Association of Social Workers</a:t>
            </a:r>
            <a:endParaRPr lang="en-US" dirty="0"/>
          </a:p>
        </p:txBody>
      </p:sp>
    </p:spTree>
    <p:extLst>
      <p:ext uri="{BB962C8B-B14F-4D97-AF65-F5344CB8AC3E}">
        <p14:creationId xmlns="" xmlns:p14="http://schemas.microsoft.com/office/powerpoint/2010/main" val="3040854400"/>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In the l950s representatives of these seven </a:t>
            </a:r>
            <a:r>
              <a:rPr lang="en-US" dirty="0" smtClean="0"/>
              <a:t>organizations </a:t>
            </a:r>
            <a:r>
              <a:rPr lang="en-US" dirty="0"/>
              <a:t>met and established a single integrated organization, the National Association of Social Workers, which is open to all trained and </a:t>
            </a:r>
            <a:r>
              <a:rPr lang="en-US" dirty="0" smtClean="0"/>
              <a:t>qualified social </a:t>
            </a:r>
            <a:r>
              <a:rPr lang="en-US" dirty="0"/>
              <a:t>workers. This association was officially organized on July 7, 1955, at a special meeting of representatives of the seven predecessor organizations.</a:t>
            </a:r>
          </a:p>
          <a:p>
            <a:pPr marL="0" indent="0">
              <a:buNone/>
            </a:pPr>
            <a:endParaRPr lang="en-US" dirty="0"/>
          </a:p>
        </p:txBody>
      </p:sp>
      <p:sp>
        <p:nvSpPr>
          <p:cNvPr id="4" name="Date Placeholder 3"/>
          <p:cNvSpPr>
            <a:spLocks noGrp="1"/>
          </p:cNvSpPr>
          <p:nvPr>
            <p:ph type="dt" sz="half" idx="10"/>
          </p:nvPr>
        </p:nvSpPr>
        <p:spPr/>
        <p:txBody>
          <a:bodyPr/>
          <a:lstStyle/>
          <a:p>
            <a:fld id="{4FC85D8B-B2D5-4F8F-87D1-2DEBA4CD6D9C}"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5</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374997708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lgn="just">
              <a:buNone/>
            </a:pPr>
            <a:r>
              <a:rPr lang="en-US" dirty="0"/>
              <a:t>This association has grown in numbers and prestige so that by 1995 it had a member ship of 154,000 and is respected among professionally trained people in the various helping disciplines. The association has a code of ethics, and has issued policy statements on </a:t>
            </a:r>
            <a:r>
              <a:rPr lang="en-US" dirty="0" smtClean="0"/>
              <a:t>salaries</a:t>
            </a:r>
            <a:r>
              <a:rPr lang="en-US" dirty="0"/>
              <a:t>, on the goals of public social policy, and on standards for social work personnel </a:t>
            </a:r>
            <a:r>
              <a:rPr lang="en-US" dirty="0" smtClean="0"/>
              <a:t>practices</a:t>
            </a:r>
            <a:r>
              <a:rPr lang="en-US" dirty="0"/>
              <a:t>. It has made tremendous </a:t>
            </a:r>
            <a:r>
              <a:rPr lang="en-US" dirty="0" smtClean="0"/>
              <a:t>steps </a:t>
            </a:r>
            <a:r>
              <a:rPr lang="en-US" dirty="0"/>
              <a:t>in helping with the recruitment of qualified personnel for social work training and practice. In 1986 the association had 55 chapters (each state, plus New York City, Los </a:t>
            </a:r>
            <a:r>
              <a:rPr lang="en-US" dirty="0" smtClean="0"/>
              <a:t>Angeles, </a:t>
            </a:r>
            <a:r>
              <a:rPr lang="en-US" dirty="0"/>
              <a:t>the Virgin Islands. and Europe</a:t>
            </a:r>
            <a:r>
              <a:rPr lang="en-US" dirty="0" smtClean="0"/>
              <a:t>).</a:t>
            </a:r>
            <a:endParaRPr lang="en-US" dirty="0"/>
          </a:p>
          <a:p>
            <a:pPr marL="0" indent="0">
              <a:buNone/>
            </a:pPr>
            <a:endParaRPr lang="en-US" dirty="0"/>
          </a:p>
        </p:txBody>
      </p:sp>
      <p:sp>
        <p:nvSpPr>
          <p:cNvPr id="4" name="Date Placeholder 3"/>
          <p:cNvSpPr>
            <a:spLocks noGrp="1"/>
          </p:cNvSpPr>
          <p:nvPr>
            <p:ph type="dt" sz="half" idx="10"/>
          </p:nvPr>
        </p:nvSpPr>
        <p:spPr/>
        <p:txBody>
          <a:bodyPr/>
          <a:lstStyle/>
          <a:p>
            <a:fld id="{651AF578-8346-4420-B985-6F84B1E0B7E1}"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438376153"/>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a:t>The seven associations that participated in the formation of the National Association of Social Workers were the American Association of Group Workers, American </a:t>
            </a:r>
            <a:r>
              <a:rPr lang="en-US" dirty="0" smtClean="0"/>
              <a:t>Association </a:t>
            </a:r>
            <a:r>
              <a:rPr lang="en-US" dirty="0"/>
              <a:t>of Medical Social Workers, American Association of Psychiatric Social Workers, American Association of Social Workers, Association for the Study of Community </a:t>
            </a:r>
            <a:r>
              <a:rPr lang="en-US" dirty="0" smtClean="0"/>
              <a:t>             Organization</a:t>
            </a:r>
            <a:r>
              <a:rPr lang="en-US" dirty="0"/>
              <a:t>, National Association of School Social Workers, and the Social Work Research Group. Actually, the main activities of most of these groups have been absorbed by the National Association of Social Workers. </a:t>
            </a:r>
          </a:p>
        </p:txBody>
      </p:sp>
      <p:sp>
        <p:nvSpPr>
          <p:cNvPr id="4" name="Date Placeholder 3"/>
          <p:cNvSpPr>
            <a:spLocks noGrp="1"/>
          </p:cNvSpPr>
          <p:nvPr>
            <p:ph type="dt" sz="half" idx="10"/>
          </p:nvPr>
        </p:nvSpPr>
        <p:spPr/>
        <p:txBody>
          <a:bodyPr/>
          <a:lstStyle/>
          <a:p>
            <a:fld id="{AFA06E07-5A33-4F07-A933-A74C99957BE0}"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7</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360269697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just">
              <a:buNone/>
            </a:pPr>
            <a:r>
              <a:rPr lang="en-US" dirty="0"/>
              <a:t>According to its bylaws, amended in August 1990, the association, to achieve its aims, “shall at all times recognize and carry out a threefold responsibility: (1) to promote </a:t>
            </a:r>
            <a:r>
              <a:rPr lang="en-US" dirty="0" smtClean="0"/>
              <a:t>activities </a:t>
            </a:r>
            <a:r>
              <a:rPr lang="en-US" dirty="0"/>
              <a:t>appropriate to strengthening and unifying the social work profession as a whole, (2) to promote the sound and continuous development of the various areas of social work practice whereby the profession contributes to the meeting of particular aspects of human need, and (3) to promote efforts in behalf of human well-being by methods of social action.”</a:t>
            </a:r>
          </a:p>
        </p:txBody>
      </p:sp>
      <p:sp>
        <p:nvSpPr>
          <p:cNvPr id="4" name="Date Placeholder 3"/>
          <p:cNvSpPr>
            <a:spLocks noGrp="1"/>
          </p:cNvSpPr>
          <p:nvPr>
            <p:ph type="dt" sz="half" idx="10"/>
          </p:nvPr>
        </p:nvSpPr>
        <p:spPr/>
        <p:txBody>
          <a:bodyPr/>
          <a:lstStyle/>
          <a:p>
            <a:fld id="{57FC071B-8A96-43A5-877E-8059FFC4CC27}"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8</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 xmlns:p14="http://schemas.microsoft.com/office/powerpoint/2010/main" val="229352943"/>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t>A guide of principles designed to help professionals conduct business honestly and with integrity. A code of ethics document may outline the mission and values of the business or organization, how professionals are supposed to approach problems, the ethical principles based on the organization's core values and the standards to which the professional will be held.</a:t>
            </a:r>
            <a:r>
              <a:rPr lang="en-US" dirty="0"/>
              <a:t/>
            </a:r>
            <a:br>
              <a:rPr lang="en-US" dirty="0"/>
            </a:br>
            <a:endParaRPr lang="en-US" dirty="0"/>
          </a:p>
          <a:p>
            <a:pPr marL="0" indent="0">
              <a:buNone/>
            </a:pPr>
            <a:endParaRPr lang="en-US" dirty="0"/>
          </a:p>
        </p:txBody>
      </p:sp>
      <p:sp>
        <p:nvSpPr>
          <p:cNvPr id="4" name="Date Placeholder 3"/>
          <p:cNvSpPr>
            <a:spLocks noGrp="1"/>
          </p:cNvSpPr>
          <p:nvPr>
            <p:ph type="dt" sz="half" idx="10"/>
          </p:nvPr>
        </p:nvSpPr>
        <p:spPr/>
        <p:txBody>
          <a:bodyPr/>
          <a:lstStyle/>
          <a:p>
            <a:fld id="{29344AE1-F5A0-43DB-96C4-0FD32D389BF6}" type="datetime1">
              <a:rPr lang="en-US" smtClean="0"/>
              <a:pPr/>
              <a:t>4/7/2015</a:t>
            </a:fld>
            <a:endParaRPr lang="en-US"/>
          </a:p>
        </p:txBody>
      </p:sp>
      <p:sp>
        <p:nvSpPr>
          <p:cNvPr id="5" name="Slide Number Placeholder 4"/>
          <p:cNvSpPr>
            <a:spLocks noGrp="1"/>
          </p:cNvSpPr>
          <p:nvPr>
            <p:ph type="sldNum" sz="quarter" idx="12"/>
          </p:nvPr>
        </p:nvSpPr>
        <p:spPr/>
        <p:txBody>
          <a:bodyPr/>
          <a:lstStyle/>
          <a:p>
            <a:fld id="{9EC6F3CE-C1AC-45ED-A3FA-EADE50495A9A}" type="slidenum">
              <a:rPr lang="en-US" smtClean="0"/>
              <a:pPr/>
              <a:t>9</a:t>
            </a:fld>
            <a:endParaRPr lang="en-US"/>
          </a:p>
        </p:txBody>
      </p:sp>
      <p:sp>
        <p:nvSpPr>
          <p:cNvPr id="2" name="Title 1"/>
          <p:cNvSpPr>
            <a:spLocks noGrp="1"/>
          </p:cNvSpPr>
          <p:nvPr>
            <p:ph type="title"/>
          </p:nvPr>
        </p:nvSpPr>
        <p:spPr/>
        <p:txBody>
          <a:bodyPr>
            <a:normAutofit fontScale="90000"/>
          </a:bodyPr>
          <a:lstStyle/>
          <a:p>
            <a:r>
              <a:rPr lang="en-US" b="1" dirty="0" smtClean="0"/>
              <a:t>Definition of 'Code Of Ethics'</a:t>
            </a:r>
            <a:br>
              <a:rPr lang="en-US" b="1" dirty="0" smtClean="0"/>
            </a:br>
            <a:endParaRPr lang="en-US" dirty="0"/>
          </a:p>
        </p:txBody>
      </p:sp>
    </p:spTree>
    <p:extLst>
      <p:ext uri="{BB962C8B-B14F-4D97-AF65-F5344CB8AC3E}">
        <p14:creationId xmlns="" xmlns:p14="http://schemas.microsoft.com/office/powerpoint/2010/main" val="35445937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2239</TotalTime>
  <Words>2532</Words>
  <Application>Microsoft Office PowerPoint</Application>
  <PresentationFormat>On-screen Show (4:3)</PresentationFormat>
  <Paragraphs>192</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Code of ethics in Social Work </vt:lpstr>
      <vt:lpstr>Historical Background</vt:lpstr>
      <vt:lpstr>…Contd.</vt:lpstr>
      <vt:lpstr>National Association of Social Workers</vt:lpstr>
      <vt:lpstr>…Contd.</vt:lpstr>
      <vt:lpstr>…Contd.</vt:lpstr>
      <vt:lpstr>…Contd.</vt:lpstr>
      <vt:lpstr>…Contd.</vt:lpstr>
      <vt:lpstr>Definition of 'Code Of Ethics' </vt:lpstr>
      <vt:lpstr>…Contd.</vt:lpstr>
      <vt:lpstr>…Contd.</vt:lpstr>
      <vt:lpstr>National Association of Social Workers </vt:lpstr>
      <vt:lpstr>NASW Code of Ethics</vt:lpstr>
      <vt:lpstr>1. SOCIAL WORKER’S ETHICAL RESPONSIBILITIES TO CLIENTS  </vt:lpstr>
      <vt:lpstr>…Contd.</vt:lpstr>
      <vt:lpstr>…Contd.</vt:lpstr>
      <vt:lpstr>…Contd.</vt:lpstr>
      <vt:lpstr>…Contd.</vt:lpstr>
      <vt:lpstr>…Contd.</vt:lpstr>
      <vt:lpstr>…Contd.</vt:lpstr>
      <vt:lpstr>…Contd.</vt:lpstr>
      <vt:lpstr> 2. SOCIAL WORKER’S ETHICAL RESPONSIBILITIES TO COLLEAGUES  </vt:lpstr>
      <vt:lpstr>…Contd.</vt:lpstr>
      <vt:lpstr>…Contd.</vt:lpstr>
      <vt:lpstr>…Contd.</vt:lpstr>
      <vt:lpstr>…Contd.</vt:lpstr>
      <vt:lpstr> 3. SOCIAL WORKER’S ETHICAL RESPONSIBILITIES IN PRACTICE SETTINGS  </vt:lpstr>
      <vt:lpstr>…Contd.</vt:lpstr>
      <vt:lpstr>…Contd.</vt:lpstr>
      <vt:lpstr>…Contd.</vt:lpstr>
      <vt:lpstr> 4. SOCIAL WORKER’S ETHICAL RESPONSIBILITIES AS PROFESSIONALS  </vt:lpstr>
      <vt:lpstr>…Contd.</vt:lpstr>
      <vt:lpstr>  5. SOCIAL WORKER’S ETHICAL RESPONSIBILITIES TO THE SOCIAL WORK PROFESSION  </vt:lpstr>
      <vt:lpstr> 6. SOCIAL WORKER’S ETHICAL RESPONSIBILITIES TO THE  SOCIETY  </vt:lpstr>
      <vt:lpstr>…Contd.</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ethics in Social Work</dc:title>
  <dc:creator>IBRAR</dc:creator>
  <cp:lastModifiedBy>Lect</cp:lastModifiedBy>
  <cp:revision>164</cp:revision>
  <dcterms:created xsi:type="dcterms:W3CDTF">2012-02-21T17:05:29Z</dcterms:created>
  <dcterms:modified xsi:type="dcterms:W3CDTF">2015-04-07T12:09:16Z</dcterms:modified>
</cp:coreProperties>
</file>